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010" r:id="rId2"/>
    <p:sldId id="2429" r:id="rId3"/>
    <p:sldId id="2427" r:id="rId4"/>
    <p:sldId id="2430" r:id="rId5"/>
  </p:sldIdLst>
  <p:sldSz cx="9906000" cy="6858000" type="A4"/>
  <p:notesSz cx="6800850" cy="9807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5929" userDrawn="1">
          <p15:clr>
            <a:srgbClr val="A4A3A4"/>
          </p15:clr>
        </p15:guide>
        <p15:guide id="2" orient="horz" pos="2437" userDrawn="1">
          <p15:clr>
            <a:srgbClr val="A4A3A4"/>
          </p15:clr>
        </p15:guide>
        <p15:guide id="3" pos="436" userDrawn="1">
          <p15:clr>
            <a:srgbClr val="A4A3A4"/>
          </p15:clr>
        </p15:guide>
        <p15:guide id="4" pos="386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ina Nabokina" initials="IN" lastIdx="1" clrIdx="0">
    <p:extLst>
      <p:ext uri="{19B8F6BF-5375-455C-9EA6-DF929625EA0E}">
        <p15:presenceInfo xmlns:p15="http://schemas.microsoft.com/office/powerpoint/2012/main" userId="S::irina.nabokina@ukges.kz::530808b6-de69-4861-951f-7571af80414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D8C"/>
    <a:srgbClr val="3399FF"/>
    <a:srgbClr val="F9F9F9"/>
    <a:srgbClr val="0099DB"/>
    <a:srgbClr val="1A87B6"/>
    <a:srgbClr val="B8B9B7"/>
    <a:srgbClr val="EEEEEE"/>
    <a:srgbClr val="0175AA"/>
    <a:srgbClr val="D0D5CC"/>
    <a:srgbClr val="E9E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83" autoAdjust="0"/>
    <p:restoredTop sz="93792" autoAdjust="0"/>
  </p:normalViewPr>
  <p:slideViewPr>
    <p:cSldViewPr snapToGrid="0">
      <p:cViewPr varScale="1">
        <p:scale>
          <a:sx n="67" d="100"/>
          <a:sy n="67" d="100"/>
        </p:scale>
        <p:origin x="676" y="68"/>
      </p:cViewPr>
      <p:guideLst>
        <p:guide orient="horz"/>
        <p:guide pos="13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3564" y="-114"/>
      </p:cViewPr>
      <p:guideLst>
        <p:guide orient="horz" pos="5929"/>
        <p:guide orient="horz" pos="2437"/>
        <p:guide pos="436"/>
        <p:guide pos="386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</a:t>
          </a:r>
          <a:r>
            <a:rPr lang="ru-RU" sz="14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Электронная система медосвидетельствования </a:t>
          </a: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Внедрение АСМО</a:t>
          </a:r>
        </a:p>
        <a:p>
          <a:pPr>
            <a:buNone/>
          </a:pPr>
          <a:r>
            <a:rPr lang="ru-RU" sz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2 комплекса</a:t>
          </a: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65828" custScaleY="893078" custLinFactNeighborX="3274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r>
            <a:rPr lang="ru-RU" sz="1400" b="1" dirty="0"/>
            <a:t>Система помощи водителю</a:t>
          </a:r>
          <a:endParaRPr lang="ru-RU" sz="1400" b="1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dirty="0"/>
            <a:t>Дооснащение автотранспорта системами безопасности и распознавания ситуаций</a:t>
          </a:r>
          <a:endParaRPr lang="ru-RU" sz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65828" custScaleY="893078" custLinFactNeighborX="3274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r>
            <a:rPr lang="ru-RU" sz="14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Улучшение санитарно-бытовых условий</a:t>
          </a: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dirty="0"/>
            <a:t>Повышение уровня комфорта и соблюдение санитарных норм</a:t>
          </a:r>
          <a:endParaRPr lang="ru-RU" sz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65828" custScaleY="893078" custLinFactNeighborX="3274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r>
            <a:rPr lang="ru-RU" sz="14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Видеофиксация допуска к опасным работам</a:t>
          </a: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dirty="0"/>
            <a:t>Автоматизация соблюдения процедур безопасности, </a:t>
          </a:r>
          <a:r>
            <a:rPr lang="ru-RU" sz="1200" b="0" dirty="0"/>
            <a:t>Видео жетоны</a:t>
          </a:r>
          <a:r>
            <a:rPr lang="en-US" sz="1200" b="0" dirty="0"/>
            <a:t> 8 </a:t>
          </a:r>
          <a:r>
            <a:rPr lang="ru-RU" sz="1200" b="0" dirty="0"/>
            <a:t>шт., Умные каски 60 шт.</a:t>
          </a:r>
          <a:endParaRPr lang="ru-RU" sz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65828" custScaleY="893078" custLinFactNeighborX="3274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</a:t>
          </a:r>
          <a:r>
            <a:rPr lang="ru-RU" sz="14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</a:t>
          </a: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14 информационных панелей, программа по управлению видеопотоками</a:t>
          </a: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65828" custScaleY="893078" custLinFactNeighborX="3274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</a:t>
          </a:r>
          <a:r>
            <a:rPr lang="ru-RU" sz="14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Внедрение системы видеоаналитики с ИИ </a:t>
          </a: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Программно-аппаратный комплекс  </a:t>
          </a:r>
        </a:p>
        <a:p>
          <a:pPr>
            <a:buNone/>
          </a:pPr>
          <a:r>
            <a:rPr lang="ru-RU" sz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с серверным оборудованием</a:t>
          </a: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65828" custScaleY="893078" custLinFactNeighborX="3274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4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endParaRPr lang="ru-RU" sz="1400" b="1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400" b="1" dirty="0">
              <a:solidFill>
                <a:srgbClr val="FFFFFF"/>
              </a:solidFill>
              <a:latin typeface="+mj-lt"/>
              <a:ea typeface="+mn-ea"/>
              <a:cs typeface="Times New Roman" panose="02020603050405020304" pitchFamily="18" charset="0"/>
            </a:rPr>
            <a:t>Исполнение:</a:t>
          </a:r>
        </a:p>
        <a:p>
          <a:pPr>
            <a:buNone/>
          </a:pPr>
          <a:r>
            <a:rPr lang="ru-RU" sz="1400" b="1" dirty="0">
              <a:solidFill>
                <a:srgbClr val="FFFFFF"/>
              </a:solidFill>
              <a:latin typeface="+mj-lt"/>
              <a:ea typeface="+mn-ea"/>
              <a:cs typeface="Times New Roman" panose="02020603050405020304" pitchFamily="18" charset="0"/>
            </a:rPr>
            <a:t>100%</a:t>
          </a: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65828" custScaleY="1208260" custLinFactNeighborX="-38560" custLinFactNeighborY="12127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49564" custScaleY="1210044" custLinFactNeighborX="-44741" custLinFactNeighborY="-18282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577" y="348198"/>
          <a:ext cx="3665360" cy="901927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 </a:t>
          </a:r>
          <a:r>
            <a:rPr lang="en-US" sz="1400" b="1" dirty="0">
              <a:solidFill>
                <a:schemeClr val="bg1"/>
              </a:solidFill>
              <a:latin typeface="+mj-lt"/>
              <a:ea typeface="+mj-ea"/>
              <a:cs typeface="+mj-cs"/>
            </a:rPr>
            <a:t>VR-</a:t>
          </a:r>
          <a:r>
            <a:rPr lang="ru-RU" sz="1400" b="1" dirty="0">
              <a:solidFill>
                <a:schemeClr val="bg1"/>
              </a:solidFill>
              <a:latin typeface="+mj-lt"/>
              <a:ea typeface="+mj-ea"/>
              <a:cs typeface="+mj-cs"/>
            </a:rPr>
            <a:t>тренажеры</a:t>
          </a:r>
          <a:endParaRPr lang="ru-RU" sz="1400" dirty="0">
            <a:solidFill>
              <a:schemeClr val="bg1"/>
            </a:solidFill>
            <a:latin typeface="Arial" panose="020B0604020202020204"/>
            <a:ea typeface="+mn-ea"/>
            <a:cs typeface="+mn-cs"/>
          </a:endParaRP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59372" y="347600"/>
          <a:ext cx="3461275" cy="900814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b="0" dirty="0">
              <a:solidFill>
                <a:schemeClr val="bg1"/>
              </a:solidFill>
              <a:latin typeface="+mj-lt"/>
              <a:ea typeface="+mj-ea"/>
              <a:cs typeface="+mj-cs"/>
            </a:rPr>
            <a:t>Приобретение и внедрение «Тренажеров виртуальной реальности (</a:t>
          </a:r>
          <a:r>
            <a:rPr lang="en-US" sz="1200" b="0" dirty="0">
              <a:solidFill>
                <a:schemeClr val="bg1"/>
              </a:solidFill>
              <a:latin typeface="+mj-lt"/>
              <a:ea typeface="+mj-ea"/>
              <a:cs typeface="+mj-cs"/>
            </a:rPr>
            <a:t>VR-</a:t>
          </a:r>
          <a:r>
            <a:rPr lang="ru-RU" sz="1200" b="0" dirty="0">
              <a:solidFill>
                <a:schemeClr val="bg1"/>
              </a:solidFill>
              <a:latin typeface="+mj-lt"/>
              <a:ea typeface="+mj-ea"/>
              <a:cs typeface="+mj-cs"/>
            </a:rPr>
            <a:t>тренажеры) на безопасное выполнение работ</a:t>
          </a:r>
          <a:endParaRPr lang="ru-RU" sz="1200" b="0" dirty="0">
            <a:solidFill>
              <a:schemeClr val="bg1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33371" custScaleY="893078" custLinFactNeighborX="4172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08867"/>
          <a:ext cx="3674655" cy="800048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542925" indent="-542925"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endParaRPr lang="ru-RU" sz="14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08336"/>
          <a:ext cx="3470053" cy="799060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b="0" dirty="0">
              <a:solidFill>
                <a:schemeClr val="bg1"/>
              </a:solidFill>
              <a:latin typeface="+mj-lt"/>
              <a:ea typeface="+mj-ea"/>
              <a:cs typeface="+mj-cs"/>
            </a:rPr>
            <a:t>Электронные HSE паспорта на каждого работника - медосмотры, обучения, допуски, квалификация</a:t>
          </a:r>
          <a:endParaRPr lang="ru-RU" sz="1200" b="0" dirty="0">
            <a:solidFill>
              <a:schemeClr val="bg1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33371" custScaleY="893078" custLinFactNeighborX="4172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08867"/>
          <a:ext cx="3674655" cy="800048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 </a:t>
          </a:r>
          <a:endParaRPr lang="ru-RU" sz="18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08336"/>
          <a:ext cx="3470052" cy="799060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prstClr val="white"/>
              </a:solidFill>
              <a:latin typeface="Arial"/>
              <a:ea typeface="+mn-ea"/>
              <a:cs typeface="+mn-cs"/>
            </a:rPr>
            <a:t>QR-кода на опасных технических устройствах (паспорт устройства, освидетельствование)</a:t>
          </a:r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33371" custScaleY="893078" custLinFactNeighborX="3292" custLinFactNeighborY="-43770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endParaRPr lang="ru-RU" sz="1800" b="1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kk-KZ" sz="1200" dirty="0"/>
            <a:t>Чат-бот ИИ ассистент по производственной безопасности </a:t>
          </a:r>
          <a:r>
            <a:rPr lang="ru-RU" sz="1200" dirty="0"/>
            <a:t>с целью упрощения </a:t>
          </a:r>
          <a:r>
            <a:rPr lang="kk-KZ" sz="1200" dirty="0"/>
            <a:t>доступа к нормативно-правовым актам</a:t>
          </a:r>
          <a:endParaRPr lang="ru-RU" sz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33371" custScaleY="893078" custLinFactNeighborX="4172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553E4DB-ED59-4C58-8A91-218E1DDAB8AB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94673E-03D8-4CD6-B9C3-B3ABAE8F9F0B}">
      <dgm:prSet custT="1"/>
      <dgm:spPr>
        <a:xfrm>
          <a:off x="115870" y="328809"/>
          <a:ext cx="3674655" cy="85170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None/>
          </a:pPr>
          <a:r>
            <a:rPr lang="ru-RU" sz="1800" b="1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    </a:t>
          </a:r>
        </a:p>
      </dgm:t>
    </dgm:pt>
    <dgm:pt modelId="{22C38056-C3CF-4AA0-99FF-FCB0EB07F377}" type="parTrans" cxnId="{3C5F63D6-5618-471C-B127-2107B00514B6}">
      <dgm:prSet/>
      <dgm:spPr/>
      <dgm:t>
        <a:bodyPr/>
        <a:lstStyle/>
        <a:p>
          <a:endParaRPr lang="ru-RU"/>
        </a:p>
      </dgm:t>
    </dgm:pt>
    <dgm:pt modelId="{06E49D37-B0DC-4F3E-9FB5-5F6027E64F60}" type="sibTrans" cxnId="{3C5F63D6-5618-471C-B127-2107B00514B6}">
      <dgm:prSet/>
      <dgm:spPr/>
      <dgm:t>
        <a:bodyPr/>
        <a:lstStyle/>
        <a:p>
          <a:endParaRPr lang="ru-RU"/>
        </a:p>
      </dgm:t>
    </dgm:pt>
    <dgm:pt modelId="{F2656091-D924-45A3-A024-CE8E46CECAAF}">
      <dgm:prSet custT="1"/>
      <dgm:spPr>
        <a:xfrm>
          <a:off x="3869159" y="328244"/>
          <a:ext cx="3470052" cy="850653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ru-RU" sz="1200" dirty="0"/>
            <a:t>Внедрение системы оформления нарядов-допусков на проведение работ повышенной опасности в электронном виде</a:t>
          </a:r>
          <a:endParaRPr lang="ru-RU" sz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614C1294-1890-41C3-AD2C-F18567F8AE1C}" type="sibTrans" cxnId="{31271121-7E1F-4B8E-A94E-9BAD9E579E5E}">
      <dgm:prSet/>
      <dgm:spPr/>
      <dgm:t>
        <a:bodyPr/>
        <a:lstStyle/>
        <a:p>
          <a:endParaRPr lang="ru-RU"/>
        </a:p>
      </dgm:t>
    </dgm:pt>
    <dgm:pt modelId="{618F9979-78E7-48C8-B3C4-98161A82250A}" type="parTrans" cxnId="{31271121-7E1F-4B8E-A94E-9BAD9E579E5E}">
      <dgm:prSet/>
      <dgm:spPr/>
      <dgm:t>
        <a:bodyPr/>
        <a:lstStyle/>
        <a:p>
          <a:endParaRPr lang="ru-RU"/>
        </a:p>
      </dgm:t>
    </dgm:pt>
    <dgm:pt modelId="{D3A3A4D8-7971-4AED-8CC3-2611BCB0CE7F}" type="pres">
      <dgm:prSet presAssocID="{F553E4DB-ED59-4C58-8A91-218E1DDAB8AB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3A01CBBC-EC84-4183-B0D1-0B7A8F79EE7A}" type="pres">
      <dgm:prSet presAssocID="{7494673E-03D8-4CD6-B9C3-B3ABAE8F9F0B}" presName="root" presStyleCnt="0">
        <dgm:presLayoutVars>
          <dgm:chMax/>
          <dgm:chPref val="4"/>
        </dgm:presLayoutVars>
      </dgm:prSet>
      <dgm:spPr/>
    </dgm:pt>
    <dgm:pt modelId="{1FFD9808-305A-4E53-87C4-ED81B9A5CC7C}" type="pres">
      <dgm:prSet presAssocID="{7494673E-03D8-4CD6-B9C3-B3ABAE8F9F0B}" presName="rootComposite" presStyleCnt="0">
        <dgm:presLayoutVars/>
      </dgm:prSet>
      <dgm:spPr/>
    </dgm:pt>
    <dgm:pt modelId="{6C6A7987-3A41-4418-A11E-C07C22F14520}" type="pres">
      <dgm:prSet presAssocID="{7494673E-03D8-4CD6-B9C3-B3ABAE8F9F0B}" presName="rootText" presStyleLbl="node0" presStyleIdx="0" presStyleCnt="2" custScaleX="133371" custScaleY="893078" custLinFactNeighborX="4172" custLinFactNeighborY="-15414">
        <dgm:presLayoutVars>
          <dgm:chMax/>
          <dgm:chPref val="4"/>
        </dgm:presLayoutVars>
      </dgm:prSet>
      <dgm:spPr/>
    </dgm:pt>
    <dgm:pt modelId="{6F5C4DF0-8EF1-40D0-8EC7-F48A83353191}" type="pres">
      <dgm:prSet presAssocID="{7494673E-03D8-4CD6-B9C3-B3ABAE8F9F0B}" presName="childShape" presStyleCnt="0">
        <dgm:presLayoutVars>
          <dgm:chMax val="0"/>
          <dgm:chPref val="0"/>
        </dgm:presLayoutVars>
      </dgm:prSet>
      <dgm:spPr/>
    </dgm:pt>
    <dgm:pt modelId="{FA0BAA01-B4CC-4A7A-B68D-1586E71C4F04}" type="pres">
      <dgm:prSet presAssocID="{F2656091-D924-45A3-A024-CE8E46CECAAF}" presName="root" presStyleCnt="0">
        <dgm:presLayoutVars>
          <dgm:chMax/>
          <dgm:chPref val="4"/>
        </dgm:presLayoutVars>
      </dgm:prSet>
      <dgm:spPr/>
    </dgm:pt>
    <dgm:pt modelId="{4C574557-4EB1-46AA-BAA4-02E1FF4BEFE9}" type="pres">
      <dgm:prSet presAssocID="{F2656091-D924-45A3-A024-CE8E46CECAAF}" presName="rootComposite" presStyleCnt="0">
        <dgm:presLayoutVars/>
      </dgm:prSet>
      <dgm:spPr/>
    </dgm:pt>
    <dgm:pt modelId="{200056A9-D38D-43E1-B890-D21554E93538}" type="pres">
      <dgm:prSet presAssocID="{F2656091-D924-45A3-A024-CE8E46CECAAF}" presName="rootText" presStyleLbl="node0" presStyleIdx="1" presStyleCnt="2" custScaleX="125945" custScaleY="891976" custLinFactNeighborX="-2974" custLinFactNeighborY="-16007">
        <dgm:presLayoutVars>
          <dgm:chMax/>
          <dgm:chPref val="4"/>
        </dgm:presLayoutVars>
      </dgm:prSet>
      <dgm:spPr/>
    </dgm:pt>
    <dgm:pt modelId="{EBAF206D-CF20-46FB-B9F9-9FAB22E9153F}" type="pres">
      <dgm:prSet presAssocID="{F2656091-D924-45A3-A024-CE8E46CECAAF}" presName="childShape" presStyleCnt="0">
        <dgm:presLayoutVars>
          <dgm:chMax val="0"/>
          <dgm:chPref val="0"/>
        </dgm:presLayoutVars>
      </dgm:prSet>
      <dgm:spPr/>
    </dgm:pt>
  </dgm:ptLst>
  <dgm:cxnLst>
    <dgm:cxn modelId="{31271121-7E1F-4B8E-A94E-9BAD9E579E5E}" srcId="{F553E4DB-ED59-4C58-8A91-218E1DDAB8AB}" destId="{F2656091-D924-45A3-A024-CE8E46CECAAF}" srcOrd="1" destOrd="0" parTransId="{618F9979-78E7-48C8-B3C4-98161A82250A}" sibTransId="{614C1294-1890-41C3-AD2C-F18567F8AE1C}"/>
    <dgm:cxn modelId="{2BC7332D-E47B-4D34-9DC8-C77F481510C9}" type="presOf" srcId="{F2656091-D924-45A3-A024-CE8E46CECAAF}" destId="{200056A9-D38D-43E1-B890-D21554E93538}" srcOrd="0" destOrd="0" presId="urn:microsoft.com/office/officeart/2008/layout/PictureAccentList"/>
    <dgm:cxn modelId="{72268759-863E-4B09-9241-CF941258065B}" type="presOf" srcId="{7494673E-03D8-4CD6-B9C3-B3ABAE8F9F0B}" destId="{6C6A7987-3A41-4418-A11E-C07C22F14520}" srcOrd="0" destOrd="0" presId="urn:microsoft.com/office/officeart/2008/layout/PictureAccentList"/>
    <dgm:cxn modelId="{C00200AF-2480-4CDA-9DCF-C6B4671643B6}" type="presOf" srcId="{F553E4DB-ED59-4C58-8A91-218E1DDAB8AB}" destId="{D3A3A4D8-7971-4AED-8CC3-2611BCB0CE7F}" srcOrd="0" destOrd="0" presId="urn:microsoft.com/office/officeart/2008/layout/PictureAccentList"/>
    <dgm:cxn modelId="{3C5F63D6-5618-471C-B127-2107B00514B6}" srcId="{F553E4DB-ED59-4C58-8A91-218E1DDAB8AB}" destId="{7494673E-03D8-4CD6-B9C3-B3ABAE8F9F0B}" srcOrd="0" destOrd="0" parTransId="{22C38056-C3CF-4AA0-99FF-FCB0EB07F377}" sibTransId="{06E49D37-B0DC-4F3E-9FB5-5F6027E64F60}"/>
    <dgm:cxn modelId="{2483B47F-E12B-40AA-B74B-12AB7FABF219}" type="presParOf" srcId="{D3A3A4D8-7971-4AED-8CC3-2611BCB0CE7F}" destId="{3A01CBBC-EC84-4183-B0D1-0B7A8F79EE7A}" srcOrd="0" destOrd="0" presId="urn:microsoft.com/office/officeart/2008/layout/PictureAccentList"/>
    <dgm:cxn modelId="{A46C9581-713F-40B7-94E7-340E05FA4200}" type="presParOf" srcId="{3A01CBBC-EC84-4183-B0D1-0B7A8F79EE7A}" destId="{1FFD9808-305A-4E53-87C4-ED81B9A5CC7C}" srcOrd="0" destOrd="0" presId="urn:microsoft.com/office/officeart/2008/layout/PictureAccentList"/>
    <dgm:cxn modelId="{F5EA31AB-B927-4128-B306-9A64E5729DB6}" type="presParOf" srcId="{1FFD9808-305A-4E53-87C4-ED81B9A5CC7C}" destId="{6C6A7987-3A41-4418-A11E-C07C22F14520}" srcOrd="0" destOrd="0" presId="urn:microsoft.com/office/officeart/2008/layout/PictureAccentList"/>
    <dgm:cxn modelId="{BD03E3E6-BC91-49DE-ADF6-F9D825D15E6D}" type="presParOf" srcId="{3A01CBBC-EC84-4183-B0D1-0B7A8F79EE7A}" destId="{6F5C4DF0-8EF1-40D0-8EC7-F48A83353191}" srcOrd="1" destOrd="0" presId="urn:microsoft.com/office/officeart/2008/layout/PictureAccentList"/>
    <dgm:cxn modelId="{DD3DE327-14E9-4750-93BC-06F582AFD4FB}" type="presParOf" srcId="{D3A3A4D8-7971-4AED-8CC3-2611BCB0CE7F}" destId="{FA0BAA01-B4CC-4A7A-B68D-1586E71C4F04}" srcOrd="1" destOrd="0" presId="urn:microsoft.com/office/officeart/2008/layout/PictureAccentList"/>
    <dgm:cxn modelId="{EB4C6DDE-EA15-4BF6-91DC-1F585A420CB3}" type="presParOf" srcId="{FA0BAA01-B4CC-4A7A-B68D-1586E71C4F04}" destId="{4C574557-4EB1-46AA-BAA4-02E1FF4BEFE9}" srcOrd="0" destOrd="0" presId="urn:microsoft.com/office/officeart/2008/layout/PictureAccentList"/>
    <dgm:cxn modelId="{648BC4AD-4580-427A-986D-25C9A15F969C}" type="presParOf" srcId="{4C574557-4EB1-46AA-BAA4-02E1FF4BEFE9}" destId="{200056A9-D38D-43E1-B890-D21554E93538}" srcOrd="0" destOrd="0" presId="urn:microsoft.com/office/officeart/2008/layout/PictureAccentList"/>
    <dgm:cxn modelId="{5B0B4B2F-DAD3-4548-9445-FEECB9F970A7}" type="presParOf" srcId="{FA0BAA01-B4CC-4A7A-B68D-1586E71C4F04}" destId="{EBAF206D-CF20-46FB-B9F9-9FAB22E91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00507" y="63886"/>
          <a:ext cx="4873472" cy="401299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</a:t>
          </a:r>
          <a:r>
            <a:rPr lang="ru-RU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Электронная система медосвидетельствования </a:t>
          </a:r>
        </a:p>
      </dsp:txBody>
      <dsp:txXfrm>
        <a:off x="112261" y="75640"/>
        <a:ext cx="4849964" cy="377791"/>
      </dsp:txXfrm>
    </dsp:sp>
    <dsp:sp modelId="{200056A9-D38D-43E1-B890-D21554E93538}">
      <dsp:nvSpPr>
        <dsp:cNvPr id="0" name=""/>
        <dsp:cNvSpPr/>
      </dsp:nvSpPr>
      <dsp:spPr>
        <a:xfrm>
          <a:off x="5084247" y="63619"/>
          <a:ext cx="3701362" cy="400804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Внедрение АСМО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2 комплекса</a:t>
          </a:r>
        </a:p>
      </dsp:txBody>
      <dsp:txXfrm>
        <a:off x="5095986" y="75358"/>
        <a:ext cx="3677884" cy="377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00507" y="75094"/>
          <a:ext cx="4873472" cy="471703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r>
            <a:rPr lang="ru-RU" sz="1400" b="1" kern="1200" dirty="0"/>
            <a:t>Система помощи водителю</a:t>
          </a:r>
          <a:endParaRPr lang="ru-RU" sz="1400" b="1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14323" y="88910"/>
        <a:ext cx="4845840" cy="444071"/>
      </dsp:txXfrm>
    </dsp:sp>
    <dsp:sp modelId="{200056A9-D38D-43E1-B890-D21554E93538}">
      <dsp:nvSpPr>
        <dsp:cNvPr id="0" name=""/>
        <dsp:cNvSpPr/>
      </dsp:nvSpPr>
      <dsp:spPr>
        <a:xfrm>
          <a:off x="5084247" y="74781"/>
          <a:ext cx="3701362" cy="471121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Дооснащение автотранспорта системами безопасности и распознавания ситуаций</a:t>
          </a:r>
          <a:endParaRPr lang="ru-RU" sz="12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098046" y="88580"/>
        <a:ext cx="3673764" cy="4435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00507" y="75094"/>
          <a:ext cx="4873472" cy="471703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r>
            <a:rPr lang="ru-RU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Улучшение санитарно-бытовых условий</a:t>
          </a:r>
        </a:p>
      </dsp:txBody>
      <dsp:txXfrm>
        <a:off x="114323" y="88910"/>
        <a:ext cx="4845840" cy="444071"/>
      </dsp:txXfrm>
    </dsp:sp>
    <dsp:sp modelId="{200056A9-D38D-43E1-B890-D21554E93538}">
      <dsp:nvSpPr>
        <dsp:cNvPr id="0" name=""/>
        <dsp:cNvSpPr/>
      </dsp:nvSpPr>
      <dsp:spPr>
        <a:xfrm>
          <a:off x="5084247" y="74781"/>
          <a:ext cx="3701362" cy="471121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Повышение уровня комфорта и соблюдение санитарных норм</a:t>
          </a:r>
          <a:endParaRPr lang="ru-RU" sz="12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098046" y="88580"/>
        <a:ext cx="3673764" cy="4435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00507" y="75094"/>
          <a:ext cx="4873472" cy="471703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r>
            <a:rPr lang="ru-RU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Видеофиксация допуска к опасным работам</a:t>
          </a:r>
        </a:p>
      </dsp:txBody>
      <dsp:txXfrm>
        <a:off x="114323" y="88910"/>
        <a:ext cx="4845840" cy="444071"/>
      </dsp:txXfrm>
    </dsp:sp>
    <dsp:sp modelId="{200056A9-D38D-43E1-B890-D21554E93538}">
      <dsp:nvSpPr>
        <dsp:cNvPr id="0" name=""/>
        <dsp:cNvSpPr/>
      </dsp:nvSpPr>
      <dsp:spPr>
        <a:xfrm>
          <a:off x="5084247" y="74781"/>
          <a:ext cx="3701362" cy="471121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Автоматизация соблюдения процедур безопасности, </a:t>
          </a:r>
          <a:r>
            <a:rPr lang="ru-RU" sz="1200" b="0" kern="1200" dirty="0"/>
            <a:t>Видео жетоны</a:t>
          </a:r>
          <a:r>
            <a:rPr lang="en-US" sz="1200" b="0" kern="1200" dirty="0"/>
            <a:t> 8 </a:t>
          </a:r>
          <a:r>
            <a:rPr lang="ru-RU" sz="1200" b="0" kern="1200" dirty="0"/>
            <a:t>шт., Умные каски 60 шт.</a:t>
          </a:r>
          <a:endParaRPr lang="ru-RU" sz="12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5098046" y="88580"/>
        <a:ext cx="3673764" cy="4435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00507" y="75094"/>
          <a:ext cx="4873472" cy="471703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</a:t>
          </a:r>
          <a:r>
            <a:rPr lang="ru-RU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</a:t>
          </a:r>
        </a:p>
      </dsp:txBody>
      <dsp:txXfrm>
        <a:off x="114323" y="88910"/>
        <a:ext cx="4845840" cy="444071"/>
      </dsp:txXfrm>
    </dsp:sp>
    <dsp:sp modelId="{200056A9-D38D-43E1-B890-D21554E93538}">
      <dsp:nvSpPr>
        <dsp:cNvPr id="0" name=""/>
        <dsp:cNvSpPr/>
      </dsp:nvSpPr>
      <dsp:spPr>
        <a:xfrm>
          <a:off x="5084247" y="74781"/>
          <a:ext cx="3701362" cy="471121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14 информационных панелей, программа по управлению видеопотоками</a:t>
          </a:r>
        </a:p>
      </dsp:txBody>
      <dsp:txXfrm>
        <a:off x="5098046" y="88580"/>
        <a:ext cx="3673764" cy="4435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00507" y="75094"/>
          <a:ext cx="4873472" cy="471703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</a:t>
          </a:r>
          <a:r>
            <a:rPr lang="ru-RU" sz="14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Внедрение системы видеоаналитики с ИИ </a:t>
          </a:r>
        </a:p>
      </dsp:txBody>
      <dsp:txXfrm>
        <a:off x="114323" y="88910"/>
        <a:ext cx="4845840" cy="444071"/>
      </dsp:txXfrm>
    </dsp:sp>
    <dsp:sp modelId="{200056A9-D38D-43E1-B890-D21554E93538}">
      <dsp:nvSpPr>
        <dsp:cNvPr id="0" name=""/>
        <dsp:cNvSpPr/>
      </dsp:nvSpPr>
      <dsp:spPr>
        <a:xfrm>
          <a:off x="5084247" y="74781"/>
          <a:ext cx="3701362" cy="471121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Программно-аппаратный комплекс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с серверным оборудованием</a:t>
          </a:r>
        </a:p>
      </dsp:txBody>
      <dsp:txXfrm>
        <a:off x="5098046" y="88580"/>
        <a:ext cx="3673764" cy="4435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0" y="1680"/>
          <a:ext cx="6867494" cy="1138136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b="1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33335" y="35015"/>
        <a:ext cx="6800824" cy="1071466"/>
      </dsp:txXfrm>
    </dsp:sp>
    <dsp:sp modelId="{200056A9-D38D-43E1-B890-D21554E93538}">
      <dsp:nvSpPr>
        <dsp:cNvPr id="0" name=""/>
        <dsp:cNvSpPr/>
      </dsp:nvSpPr>
      <dsp:spPr>
        <a:xfrm>
          <a:off x="7025633" y="0"/>
          <a:ext cx="2052611" cy="1139816"/>
        </a:xfrm>
        <a:prstGeom prst="roundRect">
          <a:avLst>
            <a:gd name="adj" fmla="val 10000"/>
          </a:avLst>
        </a:prstGeom>
        <a:solidFill>
          <a:srgbClr val="002060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FFFFFF"/>
              </a:solidFill>
              <a:latin typeface="+mj-lt"/>
              <a:ea typeface="+mn-ea"/>
              <a:cs typeface="Times New Roman" panose="02020603050405020304" pitchFamily="18" charset="0"/>
            </a:rPr>
            <a:t>Исполнение: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FFFFFF"/>
              </a:solidFill>
              <a:latin typeface="+mj-lt"/>
              <a:ea typeface="+mn-ea"/>
              <a:cs typeface="Times New Roman" panose="02020603050405020304" pitchFamily="18" charset="0"/>
            </a:rPr>
            <a:t>100%</a:t>
          </a:r>
        </a:p>
      </dsp:txBody>
      <dsp:txXfrm>
        <a:off x="7059017" y="33384"/>
        <a:ext cx="1985843" cy="10730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39735" y="65697"/>
          <a:ext cx="4384213" cy="762042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 </a:t>
          </a:r>
          <a:r>
            <a:rPr lang="en-US" sz="1400" b="1" kern="1200" dirty="0">
              <a:solidFill>
                <a:schemeClr val="bg1"/>
              </a:solidFill>
              <a:latin typeface="+mj-lt"/>
              <a:ea typeface="+mj-ea"/>
              <a:cs typeface="+mj-cs"/>
            </a:rPr>
            <a:t>VR-</a:t>
          </a:r>
          <a:r>
            <a:rPr lang="ru-RU" sz="1400" b="1" kern="1200" dirty="0">
              <a:solidFill>
                <a:schemeClr val="bg1"/>
              </a:solidFill>
              <a:latin typeface="+mj-lt"/>
              <a:ea typeface="+mj-ea"/>
              <a:cs typeface="+mj-cs"/>
            </a:rPr>
            <a:t>тренажеры</a:t>
          </a:r>
          <a:endParaRPr lang="ru-RU" sz="1400" kern="1200" dirty="0">
            <a:solidFill>
              <a:schemeClr val="bg1"/>
            </a:solidFill>
            <a:latin typeface="Arial" panose="020B0604020202020204"/>
            <a:ea typeface="+mn-ea"/>
            <a:cs typeface="+mn-cs"/>
          </a:endParaRPr>
        </a:p>
      </dsp:txBody>
      <dsp:txXfrm>
        <a:off x="162054" y="88016"/>
        <a:ext cx="4339575" cy="717404"/>
      </dsp:txXfrm>
    </dsp:sp>
    <dsp:sp modelId="{200056A9-D38D-43E1-B890-D21554E93538}">
      <dsp:nvSpPr>
        <dsp:cNvPr id="0" name=""/>
        <dsp:cNvSpPr/>
      </dsp:nvSpPr>
      <dsp:spPr>
        <a:xfrm>
          <a:off x="4617765" y="65191"/>
          <a:ext cx="4140103" cy="761101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schemeClr val="bg1"/>
              </a:solidFill>
              <a:latin typeface="+mj-lt"/>
              <a:ea typeface="+mj-ea"/>
              <a:cs typeface="+mj-cs"/>
            </a:rPr>
            <a:t>Приобретение и внедрение «Тренажеров виртуальной реальности (</a:t>
          </a:r>
          <a:r>
            <a:rPr lang="en-US" sz="1200" b="0" kern="1200" dirty="0">
              <a:solidFill>
                <a:schemeClr val="bg1"/>
              </a:solidFill>
              <a:latin typeface="+mj-lt"/>
              <a:ea typeface="+mj-ea"/>
              <a:cs typeface="+mj-cs"/>
            </a:rPr>
            <a:t>VR-</a:t>
          </a:r>
          <a:r>
            <a:rPr lang="ru-RU" sz="1200" b="0" kern="1200" dirty="0">
              <a:solidFill>
                <a:schemeClr val="bg1"/>
              </a:solidFill>
              <a:latin typeface="+mj-lt"/>
              <a:ea typeface="+mj-ea"/>
              <a:cs typeface="+mj-cs"/>
            </a:rPr>
            <a:t>тренажеры) на безопасное выполнение работ</a:t>
          </a:r>
          <a:endParaRPr lang="ru-RU" sz="1200" b="0" kern="1200" dirty="0">
            <a:solidFill>
              <a:schemeClr val="bg1"/>
            </a:solidFill>
            <a:latin typeface="Arial" panose="020B0604020202020204"/>
            <a:ea typeface="+mn-ea"/>
            <a:cs typeface="+mn-cs"/>
          </a:endParaRPr>
        </a:p>
      </dsp:txBody>
      <dsp:txXfrm>
        <a:off x="4640057" y="87483"/>
        <a:ext cx="4095519" cy="71651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40089" y="66122"/>
          <a:ext cx="4395331" cy="766968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542925" lvl="0" indent="-542925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</a:t>
          </a:r>
          <a:endParaRPr lang="ru-RU" sz="14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62553" y="88586"/>
        <a:ext cx="4350403" cy="722040"/>
      </dsp:txXfrm>
    </dsp:sp>
    <dsp:sp modelId="{200056A9-D38D-43E1-B890-D21554E93538}">
      <dsp:nvSpPr>
        <dsp:cNvPr id="0" name=""/>
        <dsp:cNvSpPr/>
      </dsp:nvSpPr>
      <dsp:spPr>
        <a:xfrm>
          <a:off x="4629476" y="65612"/>
          <a:ext cx="4150602" cy="766022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schemeClr val="bg1"/>
              </a:solidFill>
              <a:latin typeface="+mj-lt"/>
              <a:ea typeface="+mj-ea"/>
              <a:cs typeface="+mj-cs"/>
            </a:rPr>
            <a:t>Электронные HSE паспорта на каждого работника - медосмотры, обучения, допуски, квалификация</a:t>
          </a:r>
          <a:endParaRPr lang="ru-RU" sz="1200" b="0" kern="1200" dirty="0">
            <a:solidFill>
              <a:schemeClr val="bg1"/>
            </a:solidFill>
            <a:latin typeface="Arial" panose="020B0604020202020204"/>
            <a:ea typeface="+mn-ea"/>
            <a:cs typeface="+mn-cs"/>
          </a:endParaRPr>
        </a:p>
      </dsp:txBody>
      <dsp:txXfrm>
        <a:off x="4651912" y="88048"/>
        <a:ext cx="4105730" cy="72115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11088" y="35043"/>
          <a:ext cx="4395330" cy="643459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 </a:t>
          </a:r>
          <a:endParaRPr lang="ru-RU" sz="18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29934" y="53889"/>
        <a:ext cx="4357638" cy="605767"/>
      </dsp:txXfrm>
    </dsp:sp>
    <dsp:sp modelId="{200056A9-D38D-43E1-B890-D21554E93538}">
      <dsp:nvSpPr>
        <dsp:cNvPr id="0" name=""/>
        <dsp:cNvSpPr/>
      </dsp:nvSpPr>
      <dsp:spPr>
        <a:xfrm>
          <a:off x="4629475" y="55046"/>
          <a:ext cx="4150601" cy="642665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kern="1200" dirty="0">
              <a:solidFill>
                <a:prstClr val="white"/>
              </a:solidFill>
              <a:latin typeface="Arial"/>
              <a:ea typeface="+mn-ea"/>
              <a:cs typeface="+mn-cs"/>
            </a:rPr>
            <a:t>QR-кода на опасных технических устройствах (паспорт устройства, освидетельствование)</a:t>
          </a:r>
        </a:p>
        <a:p>
          <a:pPr marL="0"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4648298" y="73869"/>
        <a:ext cx="4112955" cy="60501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40486" y="57679"/>
          <a:ext cx="4407797" cy="669034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60081" y="77274"/>
        <a:ext cx="4368607" cy="629844"/>
      </dsp:txXfrm>
    </dsp:sp>
    <dsp:sp modelId="{200056A9-D38D-43E1-B890-D21554E93538}">
      <dsp:nvSpPr>
        <dsp:cNvPr id="0" name=""/>
        <dsp:cNvSpPr/>
      </dsp:nvSpPr>
      <dsp:spPr>
        <a:xfrm>
          <a:off x="4642606" y="57234"/>
          <a:ext cx="4162374" cy="668209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/>
            <a:t>Чат-бот ИИ ассистент по производственной безопасности </a:t>
          </a:r>
          <a:r>
            <a:rPr lang="ru-RU" sz="1200" kern="1200" dirty="0"/>
            <a:t>с целью упрощения </a:t>
          </a:r>
          <a:r>
            <a:rPr lang="kk-KZ" sz="1200" kern="1200" dirty="0"/>
            <a:t>доступа к нормативно-правовым актам</a:t>
          </a:r>
          <a:endParaRPr lang="ru-RU" sz="12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4662177" y="76805"/>
        <a:ext cx="4123232" cy="6290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A7987-3A41-4418-A11E-C07C22F14520}">
      <dsp:nvSpPr>
        <dsp:cNvPr id="0" name=""/>
        <dsp:cNvSpPr/>
      </dsp:nvSpPr>
      <dsp:spPr>
        <a:xfrm>
          <a:off x="140089" y="62559"/>
          <a:ext cx="4395330" cy="725649"/>
        </a:xfrm>
        <a:prstGeom prst="roundRect">
          <a:avLst>
            <a:gd name="adj" fmla="val 10000"/>
          </a:avLst>
        </a:prstGeom>
        <a:solidFill>
          <a:srgbClr val="00206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             </a:t>
          </a:r>
        </a:p>
      </dsp:txBody>
      <dsp:txXfrm>
        <a:off x="161343" y="83813"/>
        <a:ext cx="4352822" cy="683141"/>
      </dsp:txXfrm>
    </dsp:sp>
    <dsp:sp modelId="{200056A9-D38D-43E1-B890-D21554E93538}">
      <dsp:nvSpPr>
        <dsp:cNvPr id="0" name=""/>
        <dsp:cNvSpPr/>
      </dsp:nvSpPr>
      <dsp:spPr>
        <a:xfrm>
          <a:off x="4629475" y="62078"/>
          <a:ext cx="4150601" cy="724754"/>
        </a:xfrm>
        <a:prstGeom prst="roundRect">
          <a:avLst>
            <a:gd name="adj" fmla="val 10000"/>
          </a:avLst>
        </a:prstGeom>
        <a:solidFill>
          <a:srgbClr val="5689BD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Внедрение системы оформления нарядов-допусков на проведение работ повышенной опасности в электронном виде</a:t>
          </a:r>
          <a:endParaRPr lang="ru-RU" sz="12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4650702" y="83305"/>
        <a:ext cx="4108147" cy="682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7035" cy="490379"/>
          </a:xfrm>
          <a:prstGeom prst="rect">
            <a:avLst/>
          </a:prstGeom>
        </p:spPr>
        <p:txBody>
          <a:bodyPr vert="horz" lIns="90781" tIns="45390" rIns="90781" bIns="4539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2244" y="4"/>
            <a:ext cx="2947035" cy="490379"/>
          </a:xfrm>
          <a:prstGeom prst="rect">
            <a:avLst/>
          </a:prstGeom>
        </p:spPr>
        <p:txBody>
          <a:bodyPr vert="horz" lIns="90781" tIns="45390" rIns="90781" bIns="45390" rtlCol="0"/>
          <a:lstStyle>
            <a:lvl1pPr algn="r">
              <a:defRPr sz="1200"/>
            </a:lvl1pPr>
          </a:lstStyle>
          <a:p>
            <a:fld id="{090D53B4-B4FE-442B-BCF3-9023F49641CC}" type="datetimeFigureOut">
              <a:rPr lang="en-US" smtClean="0"/>
              <a:pPr/>
              <a:t>2/24/2026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315498"/>
            <a:ext cx="2947035" cy="490379"/>
          </a:xfrm>
          <a:prstGeom prst="rect">
            <a:avLst/>
          </a:prstGeom>
        </p:spPr>
        <p:txBody>
          <a:bodyPr vert="horz" lIns="90781" tIns="45390" rIns="90781" bIns="4539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2244" y="9315498"/>
            <a:ext cx="2947035" cy="490379"/>
          </a:xfrm>
          <a:prstGeom prst="rect">
            <a:avLst/>
          </a:prstGeom>
        </p:spPr>
        <p:txBody>
          <a:bodyPr vert="horz" lIns="90781" tIns="45390" rIns="90781" bIns="45390" rtlCol="0" anchor="b"/>
          <a:lstStyle>
            <a:lvl1pPr algn="r">
              <a:defRPr sz="1200"/>
            </a:lvl1pPr>
          </a:lstStyle>
          <a:p>
            <a:fld id="{15E3EEC0-60C9-482C-B113-4433E60F76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5604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342900"/>
            <a:ext cx="4784725" cy="3311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81" tIns="45390" rIns="90781" bIns="45390" rtlCol="0" anchor="ctr"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38245" y="9455519"/>
            <a:ext cx="724363" cy="247584"/>
          </a:xfrm>
          <a:prstGeom prst="rect">
            <a:avLst/>
          </a:prstGeom>
          <a:noFill/>
        </p:spPr>
        <p:txBody>
          <a:bodyPr wrap="square" lIns="90781" tIns="0" rIns="90781" bIns="0" rtlCol="0" anchor="b" anchorCtr="0">
            <a:noAutofit/>
          </a:bodyPr>
          <a:lstStyle/>
          <a:p>
            <a:pPr algn="ctr"/>
            <a:fld id="{2141DC91-08C3-47C2-9EBC-DD18B99E98FF}" type="slidenum">
              <a:rPr lang="en-US" sz="9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ctr"/>
              <a:t>‹#›</a:t>
            </a:fld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3"/>
          </p:nvPr>
        </p:nvSpPr>
        <p:spPr>
          <a:xfrm>
            <a:off x="680086" y="3828118"/>
            <a:ext cx="5440680" cy="5599808"/>
          </a:xfrm>
          <a:prstGeom prst="rect">
            <a:avLst/>
          </a:prstGeom>
        </p:spPr>
        <p:txBody>
          <a:bodyPr vert="horz" lIns="90781" tIns="45390" rIns="90781" bIns="4539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4842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71450" indent="-171450" algn="l" defTabSz="914400" rtl="0" eaLnBrk="1" latinLnBrk="0" hangingPunct="1">
      <a:lnSpc>
        <a:spcPct val="90000"/>
      </a:lnSpc>
      <a:spcBef>
        <a:spcPts val="800"/>
      </a:spcBef>
      <a:buClr>
        <a:schemeClr val="accent3"/>
      </a:buClr>
      <a:buSzPct val="90000"/>
      <a:buFont typeface="Wingdings" pitchFamily="2" charset="2"/>
      <a:buChar char="l"/>
      <a:defRPr lang="en-US" sz="1200" kern="1200" dirty="0" smtClean="0">
        <a:solidFill>
          <a:schemeClr val="tx1"/>
        </a:solidFill>
        <a:effectLst/>
        <a:latin typeface="+mn-lt"/>
        <a:ea typeface="+mn-ea"/>
        <a:cs typeface="+mn-cs"/>
      </a:defRPr>
    </a:lvl1pPr>
    <a:lvl2pPr marL="342900" indent="-142875" algn="l" defTabSz="914400" rtl="0" eaLnBrk="1" latinLnBrk="0" hangingPunct="1">
      <a:lnSpc>
        <a:spcPct val="90000"/>
      </a:lnSpc>
      <a:spcBef>
        <a:spcPts val="400"/>
      </a:spcBef>
      <a:buClr>
        <a:schemeClr val="accent3"/>
      </a:buClr>
      <a:buSzPct val="90000"/>
      <a:buFont typeface="Wingdings 3" pitchFamily="18" charset="2"/>
      <a:buChar char=""/>
      <a:defRPr lang="en-US" sz="1100" kern="1200" dirty="0" smtClean="0">
        <a:solidFill>
          <a:schemeClr val="tx1"/>
        </a:solidFill>
        <a:effectLst/>
        <a:latin typeface="+mn-lt"/>
        <a:ea typeface="+mn-ea"/>
        <a:cs typeface="+mn-cs"/>
      </a:defRPr>
    </a:lvl2pPr>
    <a:lvl3pPr marL="514350" indent="-119063" algn="l" defTabSz="914400" rtl="0" eaLnBrk="1" latinLnBrk="0" hangingPunct="1">
      <a:lnSpc>
        <a:spcPct val="90000"/>
      </a:lnSpc>
      <a:spcBef>
        <a:spcPts val="200"/>
      </a:spcBef>
      <a:buClr>
        <a:schemeClr val="accent3"/>
      </a:buClr>
      <a:buSzPct val="105000"/>
      <a:buFont typeface="Wingdings" pitchFamily="2" charset="2"/>
      <a:buChar char="w"/>
      <a:defRPr lang="en-US" sz="1000" kern="1200" dirty="0" smtClean="0">
        <a:solidFill>
          <a:schemeClr val="tx1"/>
        </a:solidFill>
        <a:effectLst/>
        <a:latin typeface="+mn-lt"/>
        <a:ea typeface="+mn-ea"/>
        <a:cs typeface="+mn-cs"/>
      </a:defRPr>
    </a:lvl3pPr>
    <a:lvl4pPr marL="685800" indent="-107950" algn="l" defTabSz="914400" rtl="0" eaLnBrk="1" latinLnBrk="0" hangingPunct="1">
      <a:lnSpc>
        <a:spcPct val="90000"/>
      </a:lnSpc>
      <a:spcBef>
        <a:spcPts val="100"/>
      </a:spcBef>
      <a:buClr>
        <a:schemeClr val="accent3"/>
      </a:buClr>
      <a:buSzPct val="100000"/>
      <a:buFont typeface="Arial" pitchFamily="34" charset="0"/>
      <a:buChar char="●"/>
      <a:defRPr lang="en-US" sz="900" kern="1200" dirty="0" smtClean="0">
        <a:solidFill>
          <a:schemeClr val="tx1"/>
        </a:solidFill>
        <a:effectLst/>
        <a:latin typeface="+mn-lt"/>
        <a:ea typeface="+mn-ea"/>
        <a:cs typeface="+mn-cs"/>
      </a:defRPr>
    </a:lvl4pPr>
    <a:lvl5pPr marL="800100" indent="-95250" algn="l" defTabSz="914400" rtl="0" eaLnBrk="1" latinLnBrk="0" hangingPunct="1">
      <a:lnSpc>
        <a:spcPct val="90000"/>
      </a:lnSpc>
      <a:spcBef>
        <a:spcPts val="100"/>
      </a:spcBef>
      <a:buClr>
        <a:schemeClr val="accent3"/>
      </a:buClr>
      <a:buSzPct val="100000"/>
      <a:buFont typeface="Verdana" pitchFamily="34" charset="0"/>
      <a:buChar char="–"/>
      <a:defRPr lang="en-US" sz="800" kern="1200" dirty="0">
        <a:solidFill>
          <a:schemeClr val="tx1"/>
        </a:solidFill>
        <a:effectLst/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Image Placeholder 8"/>
          <p:cNvSpPr>
            <a:spLocks noGrp="1" noRot="1" noChangeAspect="1"/>
          </p:cNvSpPr>
          <p:nvPr>
            <p:ph type="sldImg"/>
          </p:nvPr>
        </p:nvSpPr>
        <p:spPr>
          <a:xfrm>
            <a:off x="1230313" y="315913"/>
            <a:ext cx="4402137" cy="3048000"/>
          </a:xfrm>
        </p:spPr>
      </p:sp>
      <p:sp>
        <p:nvSpPr>
          <p:cNvPr id="10" name="Notes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28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79170" y="1194731"/>
            <a:ext cx="6226831" cy="1501781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lnSpc>
                <a:spcPct val="95000"/>
              </a:lnSpc>
              <a:defRPr sz="3200">
                <a:solidFill>
                  <a:srgbClr val="104D8C"/>
                </a:solidFill>
              </a:defRPr>
            </a:lvl1pPr>
          </a:lstStyle>
          <a:p>
            <a:r>
              <a:rPr lang="en-US" dirty="0"/>
              <a:t>Template Sample Pages</a:t>
            </a:r>
          </a:p>
        </p:txBody>
      </p:sp>
      <p:pic>
        <p:nvPicPr>
          <p:cNvPr id="10" name="Рисунок 9" descr="лого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81" y="306542"/>
            <a:ext cx="2731008" cy="932688"/>
          </a:xfrm>
          <a:prstGeom prst="rect">
            <a:avLst/>
          </a:prstGeom>
        </p:spPr>
      </p:pic>
      <p:pic>
        <p:nvPicPr>
          <p:cNvPr id="6" name="Рисунок 5" descr="линии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6155"/>
            <a:ext cx="9906000" cy="241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1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линии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241437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0" y="6789600"/>
            <a:ext cx="9906000" cy="68400"/>
          </a:xfrm>
          <a:prstGeom prst="rect">
            <a:avLst/>
          </a:prstGeom>
          <a:gradFill>
            <a:gsLst>
              <a:gs pos="0">
                <a:srgbClr val="104D8C"/>
              </a:gs>
              <a:gs pos="39999">
                <a:srgbClr val="1A87B6"/>
              </a:gs>
            </a:gsLst>
            <a:lin ang="0" scaled="0"/>
          </a:gradFill>
          <a:ln w="25400">
            <a:noFill/>
            <a:round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3" name="Рисунок 12" descr="лого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81" y="306542"/>
            <a:ext cx="2731008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15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36137" y="1444535"/>
            <a:ext cx="9294092" cy="8699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4D8C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06396" y="2592716"/>
            <a:ext cx="9351264" cy="3969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kern="1200" smtClean="0">
                <a:solidFill>
                  <a:srgbClr val="0175AA"/>
                </a:solidFill>
                <a:latin typeface="+mj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2841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77368" y="1373515"/>
            <a:ext cx="9351264" cy="3969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kern="1200" smtClean="0">
                <a:solidFill>
                  <a:srgbClr val="1A87B6"/>
                </a:solidFill>
                <a:latin typeface="+mj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079" y="769256"/>
            <a:ext cx="9349843" cy="5655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4D8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345510" y="1828800"/>
            <a:ext cx="9214980" cy="43891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882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348333" y="2320760"/>
            <a:ext cx="9212399" cy="15763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84000">
                <a:schemeClr val="bg1"/>
              </a:gs>
            </a:gsLst>
            <a:lin ang="5400000" scaled="1"/>
          </a:gra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indent="0" algn="ctr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None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77368" y="1373515"/>
            <a:ext cx="9351264" cy="3969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kern="1200" smtClean="0">
                <a:solidFill>
                  <a:srgbClr val="0175AA"/>
                </a:solidFill>
                <a:latin typeface="+mj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7"/>
          </p:nvPr>
        </p:nvSpPr>
        <p:spPr>
          <a:xfrm>
            <a:off x="345510" y="2590800"/>
            <a:ext cx="9214980" cy="3627120"/>
          </a:xfrm>
        </p:spPr>
        <p:txBody>
          <a:bodyPr/>
          <a:lstStyle>
            <a:lvl1pPr>
              <a:spcBef>
                <a:spcPts val="1500"/>
              </a:spcBef>
              <a:defRPr sz="1800"/>
            </a:lvl1pPr>
            <a:lvl2pPr>
              <a:spcBef>
                <a:spcPts val="700"/>
              </a:spcBef>
              <a:defRPr sz="1600"/>
            </a:lvl2pPr>
            <a:lvl3pPr>
              <a:spcBef>
                <a:spcPts val="300"/>
              </a:spcBef>
              <a:defRPr sz="1400"/>
            </a:lvl3pPr>
            <a:lvl4pPr>
              <a:spcBef>
                <a:spcPts val="200"/>
              </a:spcBef>
              <a:defRPr sz="1200"/>
            </a:lvl4pPr>
            <a:lvl5pPr>
              <a:spcBef>
                <a:spcPts val="100"/>
              </a:spcBef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30"/>
          </p:nvPr>
        </p:nvSpPr>
        <p:spPr>
          <a:xfrm>
            <a:off x="348334" y="1802128"/>
            <a:ext cx="9209333" cy="594360"/>
          </a:xfrm>
          <a:prstGeom prst="round2SameRect">
            <a:avLst/>
          </a:prstGeom>
          <a:solidFill>
            <a:srgbClr val="0175AA"/>
          </a:solidFill>
          <a:ln>
            <a:noFill/>
          </a:ln>
          <a:effectLst/>
        </p:spPr>
        <p:txBody>
          <a:bodyPr bIns="73152" anchor="ctr" anchorCtr="0">
            <a:noAutofit/>
          </a:bodyPr>
          <a:lstStyle>
            <a:lvl1pPr marL="0" indent="0" algn="ctr">
              <a:spcBef>
                <a:spcPts val="200"/>
              </a:spcBef>
              <a:buFontTx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78079" y="769256"/>
            <a:ext cx="9349843" cy="5655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4D8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193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/>
          <p:cNvSpPr/>
          <p:nvPr userDrawn="1"/>
        </p:nvSpPr>
        <p:spPr bwMode="auto">
          <a:xfrm>
            <a:off x="5050971" y="2386074"/>
            <a:ext cx="4513944" cy="15763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84000">
                <a:schemeClr val="bg1"/>
              </a:gs>
            </a:gsLst>
            <a:lin ang="5400000" scaled="1"/>
          </a:gra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indent="0" algn="ctr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None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</p:txBody>
      </p:sp>
      <p:sp>
        <p:nvSpPr>
          <p:cNvPr id="13" name="Rectangle 7"/>
          <p:cNvSpPr/>
          <p:nvPr userDrawn="1"/>
        </p:nvSpPr>
        <p:spPr bwMode="auto">
          <a:xfrm>
            <a:off x="348334" y="2320760"/>
            <a:ext cx="4499438" cy="1576325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84000">
                <a:schemeClr val="bg1"/>
              </a:gs>
            </a:gsLst>
            <a:lin ang="5400000" scaled="1"/>
          </a:gradFill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29" tIns="45715" rIns="91429" bIns="45715" numCol="1" rtlCol="0" anchor="ctr" anchorCtr="0" compatLnSpc="1">
            <a:prstTxWarp prst="textNoShape">
              <a:avLst/>
            </a:prstTxWarp>
            <a:noAutofit/>
          </a:bodyPr>
          <a:lstStyle/>
          <a:p>
            <a:pPr lvl="0" indent="0" algn="ctr" fontAlgn="base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>
                <a:schemeClr val="accent2"/>
              </a:buClr>
              <a:buSzPct val="90000"/>
              <a:buNone/>
            </a:pP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77368" y="1373515"/>
            <a:ext cx="9351264" cy="3969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lvl1pPr marL="0" indent="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en-US" sz="2000" b="1" kern="1200" smtClean="0">
                <a:solidFill>
                  <a:srgbClr val="0175AA"/>
                </a:solidFill>
                <a:latin typeface="+mj-lt"/>
                <a:ea typeface="+mn-ea"/>
                <a:cs typeface="+mn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200" b="1" kern="1200" dirty="0" smtClean="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32"/>
          </p:nvPr>
        </p:nvSpPr>
        <p:spPr>
          <a:xfrm>
            <a:off x="5044459" y="1802128"/>
            <a:ext cx="4513120" cy="594360"/>
          </a:xfrm>
          <a:prstGeom prst="round2SameRect">
            <a:avLst/>
          </a:prstGeom>
          <a:solidFill>
            <a:srgbClr val="0175AA"/>
          </a:solidFill>
          <a:ln>
            <a:noFill/>
          </a:ln>
          <a:effectLst/>
        </p:spPr>
        <p:txBody>
          <a:bodyPr bIns="91440" anchor="ctr" anchorCtr="0">
            <a:noAutofit/>
          </a:bodyPr>
          <a:lstStyle>
            <a:lvl1pPr marL="0" indent="0" algn="ctr">
              <a:spcBef>
                <a:spcPts val="200"/>
              </a:spcBef>
              <a:buFontTx/>
              <a:buNone/>
              <a:defRPr sz="1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33"/>
          </p:nvPr>
        </p:nvSpPr>
        <p:spPr>
          <a:xfrm>
            <a:off x="5041634" y="2468880"/>
            <a:ext cx="4515888" cy="3749040"/>
          </a:xfrm>
        </p:spPr>
        <p:txBody>
          <a:bodyPr/>
          <a:lstStyle>
            <a:lvl1pPr marL="236538" indent="-236538">
              <a:spcBef>
                <a:spcPts val="800"/>
              </a:spcBef>
              <a:defRPr sz="1800"/>
            </a:lvl1pPr>
            <a:lvl2pPr marL="525463" indent="-233363">
              <a:spcBef>
                <a:spcPts val="400"/>
              </a:spcBef>
              <a:defRPr sz="1600"/>
            </a:lvl2pPr>
            <a:lvl3pPr marL="796925" indent="-188913">
              <a:spcBef>
                <a:spcPts val="200"/>
              </a:spcBef>
              <a:defRPr sz="1400"/>
            </a:lvl3pPr>
            <a:lvl4pPr marL="1036638" indent="-134938">
              <a:spcBef>
                <a:spcPts val="100"/>
              </a:spcBef>
              <a:defRPr sz="1200"/>
            </a:lvl4pPr>
            <a:lvl5pPr marL="1273175" indent="-160338">
              <a:spcBef>
                <a:spcPts val="100"/>
              </a:spcBef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30"/>
          </p:nvPr>
        </p:nvSpPr>
        <p:spPr>
          <a:xfrm>
            <a:off x="348335" y="1802128"/>
            <a:ext cx="4513120" cy="594360"/>
          </a:xfrm>
          <a:prstGeom prst="round2SameRect">
            <a:avLst/>
          </a:prstGeom>
          <a:solidFill>
            <a:srgbClr val="1A87B6"/>
          </a:solidFill>
          <a:ln>
            <a:noFill/>
          </a:ln>
          <a:effectLst/>
        </p:spPr>
        <p:txBody>
          <a:bodyPr bIns="91440" anchor="ctr" anchorCtr="0">
            <a:noAutofit/>
          </a:bodyPr>
          <a:lstStyle>
            <a:lvl1pPr marL="0" indent="0" algn="ctr">
              <a:spcBef>
                <a:spcPts val="200"/>
              </a:spcBef>
              <a:buFontTx/>
              <a:buNone/>
              <a:defRPr sz="1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5"/>
          <p:cNvSpPr>
            <a:spLocks noGrp="1"/>
          </p:cNvSpPr>
          <p:nvPr>
            <p:ph sz="quarter" idx="17"/>
          </p:nvPr>
        </p:nvSpPr>
        <p:spPr>
          <a:xfrm>
            <a:off x="345510" y="2474686"/>
            <a:ext cx="4515888" cy="3743233"/>
          </a:xfrm>
        </p:spPr>
        <p:txBody>
          <a:bodyPr/>
          <a:lstStyle>
            <a:lvl1pPr marL="236538" indent="-236538">
              <a:spcBef>
                <a:spcPts val="800"/>
              </a:spcBef>
              <a:defRPr sz="1800"/>
            </a:lvl1pPr>
            <a:lvl2pPr marL="525463" indent="-233363">
              <a:spcBef>
                <a:spcPts val="400"/>
              </a:spcBef>
              <a:defRPr sz="1600"/>
            </a:lvl2pPr>
            <a:lvl3pPr marL="796925" indent="-188913">
              <a:spcBef>
                <a:spcPts val="200"/>
              </a:spcBef>
              <a:defRPr sz="1400"/>
            </a:lvl3pPr>
            <a:lvl4pPr marL="1036638" indent="-134938">
              <a:spcBef>
                <a:spcPts val="100"/>
              </a:spcBef>
              <a:defRPr sz="1200"/>
            </a:lvl4pPr>
            <a:lvl5pPr marL="1273175" indent="-160338">
              <a:spcBef>
                <a:spcPts val="100"/>
              </a:spcBef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78079" y="769256"/>
            <a:ext cx="9349843" cy="5655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04D8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9376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Left One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849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ru-RU" noProof="0"/>
              <a:t>Образец заголовка</a:t>
            </a:r>
            <a:endParaRPr lang="en-GB" noProof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D6FA6A-A86D-4D06-AFF9-1E656D8048A1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45510" y="2547256"/>
            <a:ext cx="9214980" cy="3670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Рисунок 9" descr="линии1.jp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753963"/>
          </a:xfrm>
          <a:prstGeom prst="rect">
            <a:avLst/>
          </a:prstGeom>
        </p:spPr>
      </p:pic>
      <p:sp>
        <p:nvSpPr>
          <p:cNvPr id="12" name="Rectangle 13"/>
          <p:cNvSpPr/>
          <p:nvPr userDrawn="1"/>
        </p:nvSpPr>
        <p:spPr bwMode="auto">
          <a:xfrm>
            <a:off x="0" y="6789600"/>
            <a:ext cx="9906000" cy="68400"/>
          </a:xfrm>
          <a:prstGeom prst="rect">
            <a:avLst/>
          </a:prstGeom>
          <a:gradFill>
            <a:gsLst>
              <a:gs pos="0">
                <a:srgbClr val="104D8C"/>
              </a:gs>
              <a:gs pos="39999">
                <a:srgbClr val="1A87B6"/>
              </a:gs>
            </a:gsLst>
            <a:lin ang="0" scaled="0"/>
          </a:gradFill>
          <a:ln w="25400">
            <a:noFill/>
            <a:round/>
            <a:headEnd/>
            <a:tailE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7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4" r:id="rId3"/>
    <p:sldLayoutId id="2147483650" r:id="rId4"/>
    <p:sldLayoutId id="2147483655" r:id="rId5"/>
    <p:sldLayoutId id="2147483656" r:id="rId6"/>
    <p:sldLayoutId id="2147483659" r:id="rId7"/>
    <p:sldLayoutId id="2147483661" r:id="rId8"/>
  </p:sldLayoutIdLst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2600" b="1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87338" marR="0" indent="-287338" algn="l" defTabSz="914400" rtl="0" eaLnBrk="0" fontAlgn="base" latinLnBrk="0" hangingPunct="0">
        <a:lnSpc>
          <a:spcPct val="90000"/>
        </a:lnSpc>
        <a:spcBef>
          <a:spcPts val="2000"/>
        </a:spcBef>
        <a:spcAft>
          <a:spcPct val="0"/>
        </a:spcAft>
        <a:buClr>
          <a:srgbClr val="0078AE"/>
        </a:buClr>
        <a:buSzPct val="90000"/>
        <a:buFont typeface="Wingdings" pitchFamily="2" charset="2"/>
        <a:buChar char="l"/>
        <a:tabLst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5475" marR="0" indent="-271463" algn="l" defTabSz="914400" rtl="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Clr>
          <a:srgbClr val="0078AE"/>
        </a:buClr>
        <a:buSzPct val="85000"/>
        <a:buFont typeface="Wingdings 3" pitchFamily="18" charset="2"/>
        <a:buChar char="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1225" marR="0" indent="-188913" algn="l" defTabSz="973138" rtl="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Clr>
          <a:srgbClr val="0078AE"/>
        </a:buClr>
        <a:buSzPct val="105000"/>
        <a:buFont typeface="Wingdings" pitchFamily="2" charset="2"/>
        <a:buChar char="w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marR="0" indent="-161925" algn="l" defTabSz="914400" rtl="0" eaLnBrk="0" fontAlgn="base" latinLnBrk="0" hangingPunct="0">
        <a:lnSpc>
          <a:spcPct val="90000"/>
        </a:lnSpc>
        <a:spcBef>
          <a:spcPts val="200"/>
        </a:spcBef>
        <a:spcAft>
          <a:spcPct val="0"/>
        </a:spcAft>
        <a:buClr>
          <a:srgbClr val="0078AE"/>
        </a:buClr>
        <a:buSzPct val="100000"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11300" marR="0" indent="-209550" algn="l" defTabSz="914400" rtl="0" eaLnBrk="0" fontAlgn="base" latinLnBrk="0" hangingPunct="0">
        <a:lnSpc>
          <a:spcPct val="90000"/>
        </a:lnSpc>
        <a:spcBef>
          <a:spcPts val="100"/>
        </a:spcBef>
        <a:spcAft>
          <a:spcPct val="0"/>
        </a:spcAft>
        <a:buClr>
          <a:srgbClr val="0078AE"/>
        </a:buClr>
        <a:buSzTx/>
        <a:buFont typeface="Verdana" pitchFamily="34" charset="0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1.xml"/><Relationship Id="rId18" Type="http://schemas.openxmlformats.org/officeDocument/2006/relationships/diagramData" Target="../diagrams/data2.xml"/><Relationship Id="rId26" Type="http://schemas.openxmlformats.org/officeDocument/2006/relationships/diagramColors" Target="../diagrams/colors3.xml"/><Relationship Id="rId39" Type="http://schemas.openxmlformats.org/officeDocument/2006/relationships/diagramLayout" Target="../diagrams/layout6.xml"/><Relationship Id="rId21" Type="http://schemas.openxmlformats.org/officeDocument/2006/relationships/diagramColors" Target="../diagrams/colors2.xml"/><Relationship Id="rId34" Type="http://schemas.openxmlformats.org/officeDocument/2006/relationships/diagramLayout" Target="../diagrams/layout5.xml"/><Relationship Id="rId42" Type="http://schemas.microsoft.com/office/2007/relationships/diagramDrawing" Target="../diagrams/drawing6.xml"/><Relationship Id="rId47" Type="http://schemas.openxmlformats.org/officeDocument/2006/relationships/diagramData" Target="../diagrams/data7.xml"/><Relationship Id="rId50" Type="http://schemas.openxmlformats.org/officeDocument/2006/relationships/diagramColors" Target="../diagrams/colors7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png"/><Relationship Id="rId29" Type="http://schemas.openxmlformats.org/officeDocument/2006/relationships/diagramLayout" Target="../diagrams/layout4.xml"/><Relationship Id="rId11" Type="http://schemas.openxmlformats.org/officeDocument/2006/relationships/diagramQuickStyle" Target="../diagrams/quickStyle1.xml"/><Relationship Id="rId24" Type="http://schemas.openxmlformats.org/officeDocument/2006/relationships/diagramLayout" Target="../diagrams/layout3.xml"/><Relationship Id="rId32" Type="http://schemas.microsoft.com/office/2007/relationships/diagramDrawing" Target="../diagrams/drawing4.xml"/><Relationship Id="rId37" Type="http://schemas.microsoft.com/office/2007/relationships/diagramDrawing" Target="../diagrams/drawing5.xml"/><Relationship Id="rId40" Type="http://schemas.openxmlformats.org/officeDocument/2006/relationships/diagramQuickStyle" Target="../diagrams/quickStyle6.xml"/><Relationship Id="rId45" Type="http://schemas.openxmlformats.org/officeDocument/2006/relationships/image" Target="../media/image29.png"/><Relationship Id="rId5" Type="http://schemas.openxmlformats.org/officeDocument/2006/relationships/image" Target="../media/image19.png"/><Relationship Id="rId15" Type="http://schemas.openxmlformats.org/officeDocument/2006/relationships/image" Target="../media/image24.svg"/><Relationship Id="rId23" Type="http://schemas.openxmlformats.org/officeDocument/2006/relationships/diagramData" Target="../diagrams/data3.xml"/><Relationship Id="rId28" Type="http://schemas.openxmlformats.org/officeDocument/2006/relationships/diagramData" Target="../diagrams/data4.xml"/><Relationship Id="rId36" Type="http://schemas.openxmlformats.org/officeDocument/2006/relationships/diagramColors" Target="../diagrams/colors5.xml"/><Relationship Id="rId49" Type="http://schemas.openxmlformats.org/officeDocument/2006/relationships/diagramQuickStyle" Target="../diagrams/quickStyle7.xml"/><Relationship Id="rId10" Type="http://schemas.openxmlformats.org/officeDocument/2006/relationships/diagramLayout" Target="../diagrams/layout1.xml"/><Relationship Id="rId19" Type="http://schemas.openxmlformats.org/officeDocument/2006/relationships/diagramLayout" Target="../diagrams/layout2.xml"/><Relationship Id="rId31" Type="http://schemas.openxmlformats.org/officeDocument/2006/relationships/diagramColors" Target="../diagrams/colors4.xml"/><Relationship Id="rId44" Type="http://schemas.openxmlformats.org/officeDocument/2006/relationships/image" Target="../media/image28.svg"/><Relationship Id="rId4" Type="http://schemas.openxmlformats.org/officeDocument/2006/relationships/image" Target="../media/image18.svg"/><Relationship Id="rId9" Type="http://schemas.openxmlformats.org/officeDocument/2006/relationships/diagramData" Target="../diagrams/data1.xml"/><Relationship Id="rId14" Type="http://schemas.openxmlformats.org/officeDocument/2006/relationships/image" Target="../media/image23.png"/><Relationship Id="rId22" Type="http://schemas.microsoft.com/office/2007/relationships/diagramDrawing" Target="../diagrams/drawing2.xml"/><Relationship Id="rId27" Type="http://schemas.microsoft.com/office/2007/relationships/diagramDrawing" Target="../diagrams/drawing3.xml"/><Relationship Id="rId30" Type="http://schemas.openxmlformats.org/officeDocument/2006/relationships/diagramQuickStyle" Target="../diagrams/quickStyle4.xml"/><Relationship Id="rId35" Type="http://schemas.openxmlformats.org/officeDocument/2006/relationships/diagramQuickStyle" Target="../diagrams/quickStyle5.xml"/><Relationship Id="rId43" Type="http://schemas.openxmlformats.org/officeDocument/2006/relationships/image" Target="../media/image27.png"/><Relationship Id="rId48" Type="http://schemas.openxmlformats.org/officeDocument/2006/relationships/diagramLayout" Target="../diagrams/layout7.xml"/><Relationship Id="rId8" Type="http://schemas.openxmlformats.org/officeDocument/2006/relationships/image" Target="../media/image22.svg"/><Relationship Id="rId51" Type="http://schemas.microsoft.com/office/2007/relationships/diagramDrawing" Target="../diagrams/drawing7.xml"/><Relationship Id="rId3" Type="http://schemas.openxmlformats.org/officeDocument/2006/relationships/image" Target="../media/image17.png"/><Relationship Id="rId12" Type="http://schemas.openxmlformats.org/officeDocument/2006/relationships/diagramColors" Target="../diagrams/colors1.xml"/><Relationship Id="rId17" Type="http://schemas.openxmlformats.org/officeDocument/2006/relationships/image" Target="../media/image26.svg"/><Relationship Id="rId25" Type="http://schemas.openxmlformats.org/officeDocument/2006/relationships/diagramQuickStyle" Target="../diagrams/quickStyle3.xml"/><Relationship Id="rId33" Type="http://schemas.openxmlformats.org/officeDocument/2006/relationships/diagramData" Target="../diagrams/data5.xml"/><Relationship Id="rId38" Type="http://schemas.openxmlformats.org/officeDocument/2006/relationships/diagramData" Target="../diagrams/data6.xml"/><Relationship Id="rId46" Type="http://schemas.openxmlformats.org/officeDocument/2006/relationships/image" Target="../media/image30.svg"/><Relationship Id="rId20" Type="http://schemas.openxmlformats.org/officeDocument/2006/relationships/diagramQuickStyle" Target="../diagrams/quickStyle2.xml"/><Relationship Id="rId41" Type="http://schemas.openxmlformats.org/officeDocument/2006/relationships/diagramColors" Target="../diagrams/colors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9.xml"/><Relationship Id="rId18" Type="http://schemas.openxmlformats.org/officeDocument/2006/relationships/diagramData" Target="../diagrams/data10.xml"/><Relationship Id="rId26" Type="http://schemas.openxmlformats.org/officeDocument/2006/relationships/diagramColors" Target="../diagrams/colors11.xml"/><Relationship Id="rId39" Type="http://schemas.openxmlformats.org/officeDocument/2006/relationships/image" Target="../media/image33.png"/><Relationship Id="rId21" Type="http://schemas.openxmlformats.org/officeDocument/2006/relationships/diagramColors" Target="../diagrams/colors10.xml"/><Relationship Id="rId34" Type="http://schemas.openxmlformats.org/officeDocument/2006/relationships/diagramQuickStyle" Target="../diagrams/quickStyle12.xml"/><Relationship Id="rId7" Type="http://schemas.openxmlformats.org/officeDocument/2006/relationships/image" Target="../media/image20.svg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5" Type="http://schemas.openxmlformats.org/officeDocument/2006/relationships/diagramQuickStyle" Target="../diagrams/quickStyle11.xml"/><Relationship Id="rId33" Type="http://schemas.openxmlformats.org/officeDocument/2006/relationships/diagramLayout" Target="../diagrams/layout12.xml"/><Relationship Id="rId38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diagramColors" Target="../diagrams/colors9.xml"/><Relationship Id="rId20" Type="http://schemas.openxmlformats.org/officeDocument/2006/relationships/diagramQuickStyle" Target="../diagrams/quickStyle10.xml"/><Relationship Id="rId29" Type="http://schemas.openxmlformats.org/officeDocument/2006/relationships/image" Target="../media/image24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diagramColors" Target="../diagrams/colors8.xml"/><Relationship Id="rId24" Type="http://schemas.openxmlformats.org/officeDocument/2006/relationships/diagramLayout" Target="../diagrams/layout11.xml"/><Relationship Id="rId32" Type="http://schemas.openxmlformats.org/officeDocument/2006/relationships/diagramData" Target="../diagrams/data12.xml"/><Relationship Id="rId37" Type="http://schemas.openxmlformats.org/officeDocument/2006/relationships/image" Target="../media/image31.png"/><Relationship Id="rId5" Type="http://schemas.openxmlformats.org/officeDocument/2006/relationships/image" Target="../media/image22.svg"/><Relationship Id="rId15" Type="http://schemas.openxmlformats.org/officeDocument/2006/relationships/diagramQuickStyle" Target="../diagrams/quickStyle9.xml"/><Relationship Id="rId23" Type="http://schemas.openxmlformats.org/officeDocument/2006/relationships/diagramData" Target="../diagrams/data11.xml"/><Relationship Id="rId28" Type="http://schemas.openxmlformats.org/officeDocument/2006/relationships/image" Target="../media/image23.png"/><Relationship Id="rId36" Type="http://schemas.microsoft.com/office/2007/relationships/diagramDrawing" Target="../diagrams/drawing12.xml"/><Relationship Id="rId10" Type="http://schemas.openxmlformats.org/officeDocument/2006/relationships/diagramQuickStyle" Target="../diagrams/quickStyle8.xml"/><Relationship Id="rId19" Type="http://schemas.openxmlformats.org/officeDocument/2006/relationships/diagramLayout" Target="../diagrams/layout10.xml"/><Relationship Id="rId31" Type="http://schemas.openxmlformats.org/officeDocument/2006/relationships/image" Target="../media/image26.svg"/><Relationship Id="rId4" Type="http://schemas.openxmlformats.org/officeDocument/2006/relationships/image" Target="../media/image21.png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Relationship Id="rId22" Type="http://schemas.microsoft.com/office/2007/relationships/diagramDrawing" Target="../diagrams/drawing10.xml"/><Relationship Id="rId27" Type="http://schemas.microsoft.com/office/2007/relationships/diagramDrawing" Target="../diagrams/drawing11.xml"/><Relationship Id="rId30" Type="http://schemas.openxmlformats.org/officeDocument/2006/relationships/image" Target="../media/image25.png"/><Relationship Id="rId35" Type="http://schemas.openxmlformats.org/officeDocument/2006/relationships/diagramColors" Target="../diagrams/colors12.xml"/><Relationship Id="rId8" Type="http://schemas.openxmlformats.org/officeDocument/2006/relationships/diagramData" Target="../diagrams/data8.xml"/><Relationship Id="rId3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8281" y="2185675"/>
            <a:ext cx="8040212" cy="1220197"/>
          </a:xfrm>
        </p:spPr>
        <p:txBody>
          <a:bodyPr/>
          <a:lstStyle/>
          <a:p>
            <a:pPr algn="ctr"/>
            <a:r>
              <a:rPr lang="ru-RU" dirty="0"/>
              <a:t>Охрана труда и техника безопасности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9768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F77B3-7FA4-E953-FDAF-E05DEDF56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0">
            <a:extLst>
              <a:ext uri="{FF2B5EF4-FFF2-40B4-BE49-F238E27FC236}">
                <a16:creationId xmlns:a16="http://schemas.microsoft.com/office/drawing/2014/main" id="{A8DA59F0-A626-9E7B-9863-40140237924B}"/>
              </a:ext>
            </a:extLst>
          </p:cNvPr>
          <p:cNvSpPr/>
          <p:nvPr/>
        </p:nvSpPr>
        <p:spPr>
          <a:xfrm>
            <a:off x="76200" y="328952"/>
            <a:ext cx="5707054" cy="646698"/>
          </a:xfrm>
          <a:custGeom>
            <a:avLst/>
            <a:gdLst>
              <a:gd name="connsiteX0" fmla="*/ 4627076 w 4627077"/>
              <a:gd name="connsiteY0" fmla="*/ 9118 h 920114"/>
              <a:gd name="connsiteX1" fmla="*/ 0 w 4627077"/>
              <a:gd name="connsiteY1" fmla="*/ 0 h 920114"/>
              <a:gd name="connsiteX2" fmla="*/ 1477057 w 4627077"/>
              <a:gd name="connsiteY2" fmla="*/ 920114 h 920114"/>
              <a:gd name="connsiteX3" fmla="*/ 4091720 w 4627077"/>
              <a:gd name="connsiteY3" fmla="*/ 920114 h 920114"/>
              <a:gd name="connsiteX4" fmla="*/ 4627076 w 4627077"/>
              <a:gd name="connsiteY4" fmla="*/ 9118 h 920114"/>
              <a:gd name="connsiteX0" fmla="*/ 4663547 w 4663546"/>
              <a:gd name="connsiteY0" fmla="*/ 9118 h 929232"/>
              <a:gd name="connsiteX1" fmla="*/ 36471 w 4663546"/>
              <a:gd name="connsiteY1" fmla="*/ 0 h 929232"/>
              <a:gd name="connsiteX2" fmla="*/ 0 w 4663546"/>
              <a:gd name="connsiteY2" fmla="*/ 929232 h 929232"/>
              <a:gd name="connsiteX3" fmla="*/ 4128191 w 4663546"/>
              <a:gd name="connsiteY3" fmla="*/ 920114 h 929232"/>
              <a:gd name="connsiteX4" fmla="*/ 4663547 w 4663546"/>
              <a:gd name="connsiteY4" fmla="*/ 9118 h 929232"/>
              <a:gd name="connsiteX0" fmla="*/ 4663547 w 4663547"/>
              <a:gd name="connsiteY0" fmla="*/ 0 h 920114"/>
              <a:gd name="connsiteX1" fmla="*/ 4559 w 4663547"/>
              <a:gd name="connsiteY1" fmla="*/ 0 h 920114"/>
              <a:gd name="connsiteX2" fmla="*/ 0 w 4663547"/>
              <a:gd name="connsiteY2" fmla="*/ 920114 h 920114"/>
              <a:gd name="connsiteX3" fmla="*/ 4128191 w 4663547"/>
              <a:gd name="connsiteY3" fmla="*/ 910996 h 920114"/>
              <a:gd name="connsiteX4" fmla="*/ 4663547 w 4663547"/>
              <a:gd name="connsiteY4" fmla="*/ 0 h 920114"/>
              <a:gd name="connsiteX0" fmla="*/ 6877816 w 6877816"/>
              <a:gd name="connsiteY0" fmla="*/ 0 h 920114"/>
              <a:gd name="connsiteX1" fmla="*/ 0 w 6877816"/>
              <a:gd name="connsiteY1" fmla="*/ 9131 h 920114"/>
              <a:gd name="connsiteX2" fmla="*/ 2214269 w 6877816"/>
              <a:gd name="connsiteY2" fmla="*/ 920114 h 920114"/>
              <a:gd name="connsiteX3" fmla="*/ 6342460 w 6877816"/>
              <a:gd name="connsiteY3" fmla="*/ 910996 h 920114"/>
              <a:gd name="connsiteX4" fmla="*/ 6877816 w 6877816"/>
              <a:gd name="connsiteY4" fmla="*/ 0 h 920114"/>
              <a:gd name="connsiteX0" fmla="*/ 6877847 w 6877847"/>
              <a:gd name="connsiteY0" fmla="*/ 0 h 920114"/>
              <a:gd name="connsiteX1" fmla="*/ 31 w 6877847"/>
              <a:gd name="connsiteY1" fmla="*/ 9131 h 920114"/>
              <a:gd name="connsiteX2" fmla="*/ 50257 w 6877847"/>
              <a:gd name="connsiteY2" fmla="*/ 920114 h 920114"/>
              <a:gd name="connsiteX3" fmla="*/ 6342491 w 6877847"/>
              <a:gd name="connsiteY3" fmla="*/ 910996 h 920114"/>
              <a:gd name="connsiteX4" fmla="*/ 6877847 w 6877847"/>
              <a:gd name="connsiteY4" fmla="*/ 0 h 920114"/>
              <a:gd name="connsiteX0" fmla="*/ 6841390 w 6841390"/>
              <a:gd name="connsiteY0" fmla="*/ 0 h 920114"/>
              <a:gd name="connsiteX1" fmla="*/ 98 w 6841390"/>
              <a:gd name="connsiteY1" fmla="*/ 0 h 920114"/>
              <a:gd name="connsiteX2" fmla="*/ 13800 w 6841390"/>
              <a:gd name="connsiteY2" fmla="*/ 920114 h 920114"/>
              <a:gd name="connsiteX3" fmla="*/ 6306034 w 6841390"/>
              <a:gd name="connsiteY3" fmla="*/ 910996 h 920114"/>
              <a:gd name="connsiteX4" fmla="*/ 6841390 w 6841390"/>
              <a:gd name="connsiteY4" fmla="*/ 0 h 920114"/>
              <a:gd name="connsiteX0" fmla="*/ 6830154 w 6830154"/>
              <a:gd name="connsiteY0" fmla="*/ 0 h 920114"/>
              <a:gd name="connsiteX1" fmla="*/ 276 w 6830154"/>
              <a:gd name="connsiteY1" fmla="*/ 0 h 920114"/>
              <a:gd name="connsiteX2" fmla="*/ 2564 w 6830154"/>
              <a:gd name="connsiteY2" fmla="*/ 920114 h 920114"/>
              <a:gd name="connsiteX3" fmla="*/ 6294798 w 6830154"/>
              <a:gd name="connsiteY3" fmla="*/ 910996 h 920114"/>
              <a:gd name="connsiteX4" fmla="*/ 6830154 w 6830154"/>
              <a:gd name="connsiteY4" fmla="*/ 0 h 920114"/>
              <a:gd name="connsiteX0" fmla="*/ 6836150 w 6836150"/>
              <a:gd name="connsiteY0" fmla="*/ 0 h 917261"/>
              <a:gd name="connsiteX1" fmla="*/ 6272 w 6836150"/>
              <a:gd name="connsiteY1" fmla="*/ 0 h 917261"/>
              <a:gd name="connsiteX2" fmla="*/ 0 w 6836150"/>
              <a:gd name="connsiteY2" fmla="*/ 917261 h 917261"/>
              <a:gd name="connsiteX3" fmla="*/ 6300794 w 6836150"/>
              <a:gd name="connsiteY3" fmla="*/ 910996 h 917261"/>
              <a:gd name="connsiteX4" fmla="*/ 6836150 w 6836150"/>
              <a:gd name="connsiteY4" fmla="*/ 0 h 917261"/>
              <a:gd name="connsiteX0" fmla="*/ 6838714 w 6838714"/>
              <a:gd name="connsiteY0" fmla="*/ 0 h 917261"/>
              <a:gd name="connsiteX1" fmla="*/ 275 w 6838714"/>
              <a:gd name="connsiteY1" fmla="*/ 0 h 917261"/>
              <a:gd name="connsiteX2" fmla="*/ 2564 w 6838714"/>
              <a:gd name="connsiteY2" fmla="*/ 917261 h 917261"/>
              <a:gd name="connsiteX3" fmla="*/ 6303358 w 6838714"/>
              <a:gd name="connsiteY3" fmla="*/ 910996 h 917261"/>
              <a:gd name="connsiteX4" fmla="*/ 6838714 w 6838714"/>
              <a:gd name="connsiteY4" fmla="*/ 0 h 917261"/>
              <a:gd name="connsiteX0" fmla="*/ 6838714 w 6838714"/>
              <a:gd name="connsiteY0" fmla="*/ 0 h 917261"/>
              <a:gd name="connsiteX1" fmla="*/ 275 w 6838714"/>
              <a:gd name="connsiteY1" fmla="*/ 0 h 917261"/>
              <a:gd name="connsiteX2" fmla="*/ 2564 w 6838714"/>
              <a:gd name="connsiteY2" fmla="*/ 917261 h 917261"/>
              <a:gd name="connsiteX3" fmla="*/ 6303358 w 6838714"/>
              <a:gd name="connsiteY3" fmla="*/ 910996 h 917261"/>
              <a:gd name="connsiteX4" fmla="*/ 6838714 w 6838714"/>
              <a:gd name="connsiteY4" fmla="*/ 0 h 91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8714" h="917261">
                <a:moveTo>
                  <a:pt x="6838714" y="0"/>
                </a:moveTo>
                <a:lnTo>
                  <a:pt x="275" y="0"/>
                </a:lnTo>
                <a:cubicBezTo>
                  <a:pt x="-1245" y="306705"/>
                  <a:pt x="4084" y="610556"/>
                  <a:pt x="2564" y="917261"/>
                </a:cubicBezTo>
                <a:lnTo>
                  <a:pt x="6303358" y="910996"/>
                </a:lnTo>
                <a:lnTo>
                  <a:pt x="6838714" y="0"/>
                </a:lnTo>
                <a:close/>
              </a:path>
            </a:pathLst>
          </a:custGeom>
          <a:solidFill>
            <a:srgbClr val="104D8C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678816A-DDEF-1610-6B18-73B56A7ADE01}"/>
              </a:ext>
            </a:extLst>
          </p:cNvPr>
          <p:cNvSpPr/>
          <p:nvPr/>
        </p:nvSpPr>
        <p:spPr>
          <a:xfrm>
            <a:off x="0" y="412128"/>
            <a:ext cx="551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 состоянии производственной безопасности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8" name="Table 5">
            <a:extLst>
              <a:ext uri="{FF2B5EF4-FFF2-40B4-BE49-F238E27FC236}">
                <a16:creationId xmlns:a16="http://schemas.microsoft.com/office/drawing/2014/main" id="{F91E46CA-0400-9B5D-F460-C348EA9F05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452738"/>
              </p:ext>
            </p:extLst>
          </p:nvPr>
        </p:nvGraphicFramePr>
        <p:xfrm>
          <a:off x="361555" y="1068306"/>
          <a:ext cx="8953895" cy="5643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9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3691770038"/>
                    </a:ext>
                  </a:extLst>
                </a:gridCol>
              </a:tblGrid>
              <a:tr h="827169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Реагирующие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</a:rPr>
                        <a:t>показатели</a:t>
                      </a:r>
                      <a:endParaRPr lang="ru-RU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</a:rPr>
                        <a:t> </a:t>
                      </a:r>
                      <a:endParaRPr lang="ru-RU" sz="1600" b="1" kern="1200" dirty="0">
                        <a:solidFill>
                          <a:schemeClr val="lt1"/>
                        </a:solidFill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lt1"/>
                          </a:solidFill>
                        </a:rPr>
                        <a:t>202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</a:rPr>
                        <a:t>5</a:t>
                      </a:r>
                      <a:r>
                        <a:rPr lang="en-US" sz="1600" b="1" kern="1200" dirty="0">
                          <a:solidFill>
                            <a:schemeClr val="lt1"/>
                          </a:solidFill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lt1"/>
                          </a:solidFill>
                        </a:rPr>
                        <a:t>год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98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04D8C"/>
                          </a:solidFill>
                        </a:rPr>
                        <a:t>           </a:t>
                      </a:r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Отработано дней без НС (персонал / подрядчики*)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5926 (16 лет)</a:t>
                      </a:r>
                    </a:p>
                    <a:p>
                      <a:pPr algn="ctr"/>
                      <a:r>
                        <a:rPr lang="ru-RU" sz="1600" dirty="0"/>
                        <a:t> / 10375 (28 лет)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08267"/>
                  </a:ext>
                </a:extLst>
              </a:tr>
              <a:tr h="36657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Производственные </a:t>
                      </a:r>
                      <a:r>
                        <a:rPr lang="ru-RU" sz="1200" baseline="0" dirty="0">
                          <a:solidFill>
                            <a:srgbClr val="104D8C"/>
                          </a:solidFill>
                        </a:rPr>
                        <a:t>инциденты со смертельным исходом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4D8C"/>
                          </a:solidFill>
                          <a:effectLst/>
                          <a:uLnTx/>
                          <a:uFillTx/>
                        </a:rPr>
                        <a:t>-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4D8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7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Несчастные случаи с потерей рабочего времени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4D8C"/>
                          </a:solidFill>
                          <a:effectLst/>
                          <a:uLnTx/>
                          <a:uFillTx/>
                        </a:rPr>
                        <a:t>-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4D8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57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Производственный травматизм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04D8C"/>
                          </a:solidFill>
                          <a:effectLst/>
                          <a:uLnTx/>
                          <a:uFillTx/>
                        </a:rPr>
                        <a:t>-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04D8C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57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Микротравмы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</a:rPr>
                        <a:t>1</a:t>
                      </a:r>
                      <a:endParaRPr lang="ru-RU" sz="1600" dirty="0">
                        <a:solidFill>
                          <a:srgbClr val="104D8C"/>
                        </a:solidFill>
                        <a:latin typeface="+mj-lt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66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ДТП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</a:rPr>
                        <a:t>-</a:t>
                      </a:r>
                      <a:endParaRPr lang="ru-RU" sz="1600" dirty="0">
                        <a:solidFill>
                          <a:srgbClr val="104D8C"/>
                        </a:solidFill>
                        <a:latin typeface="+mj-lt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919515825"/>
                  </a:ext>
                </a:extLst>
              </a:tr>
              <a:tr h="40017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Стоп Карты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</a:rPr>
                        <a:t>1</a:t>
                      </a:r>
                      <a:r>
                        <a:rPr lang="en-US" sz="1600" dirty="0">
                          <a:solidFill>
                            <a:srgbClr val="104D8C"/>
                          </a:solidFill>
                        </a:rPr>
                        <a:t>1</a:t>
                      </a:r>
                      <a:endParaRPr lang="ru-RU" sz="1600" dirty="0">
                        <a:solidFill>
                          <a:srgbClr val="104D8C"/>
                        </a:solidFill>
                        <a:latin typeface="+mj-lt"/>
                      </a:endParaRP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17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04D8C"/>
                          </a:solidFill>
                        </a:rPr>
                        <a:t>           </a:t>
                      </a:r>
                      <a:r>
                        <a:rPr lang="kk-KZ" sz="1200" dirty="0">
                          <a:solidFill>
                            <a:srgbClr val="104D8C"/>
                          </a:solidFill>
                        </a:rPr>
                        <a:t>Проведено проверок рабочих мест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  <a:latin typeface="+mj-lt"/>
                        </a:rPr>
                        <a:t>3987 (114%)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3166538847"/>
                  </a:ext>
                </a:extLst>
              </a:tr>
              <a:tr h="400178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rgbClr val="104D8C"/>
                          </a:solidFill>
                        </a:rPr>
                        <a:t>           Проведено лидерских поведенческих аудитов (ЛПАБ</a:t>
                      </a:r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)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  <a:latin typeface="+mj-lt"/>
                        </a:rPr>
                        <a:t>318 (262%)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4232178893"/>
                  </a:ext>
                </a:extLst>
              </a:tr>
              <a:tr h="40017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Проведено обучение по курсам «Плана нулевого травматизма»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  <a:latin typeface="+mj-lt"/>
                        </a:rPr>
                        <a:t>50 человек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3787783193"/>
                  </a:ext>
                </a:extLst>
              </a:tr>
              <a:tr h="40017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rgbClr val="104D8C"/>
                          </a:solidFill>
                        </a:rPr>
                        <a:t>           Акты нарушений по ОТ и ПБ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  <a:latin typeface="+mj-lt"/>
                        </a:rPr>
                        <a:t>7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3086761558"/>
                  </a:ext>
                </a:extLst>
              </a:tr>
              <a:tr h="400178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rgbClr val="104D8C"/>
                          </a:solidFill>
                        </a:rPr>
                        <a:t>           Акты расследования (внутренние)</a:t>
                      </a:r>
                      <a:endParaRPr lang="en-US" sz="1200" dirty="0">
                        <a:solidFill>
                          <a:srgbClr val="104D8C"/>
                        </a:solidFill>
                      </a:endParaRPr>
                    </a:p>
                  </a:txBody>
                  <a:tcPr marL="112542" marR="112542" marT="56271" marB="5627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104D8C"/>
                          </a:solidFill>
                          <a:latin typeface="+mj-lt"/>
                        </a:rPr>
                        <a:t>5</a:t>
                      </a:r>
                    </a:p>
                  </a:txBody>
                  <a:tcPr marL="112542" marR="112542" marT="56271" marB="56271"/>
                </a:tc>
                <a:extLst>
                  <a:ext uri="{0D108BD9-81ED-4DB2-BD59-A6C34878D82A}">
                    <a16:rowId xmlns:a16="http://schemas.microsoft.com/office/drawing/2014/main" val="328402768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E8E58050-E98F-C9A6-C775-2FFB9DADE974}"/>
              </a:ext>
            </a:extLst>
          </p:cNvPr>
          <p:cNvSpPr txBox="1"/>
          <p:nvPr/>
        </p:nvSpPr>
        <p:spPr>
          <a:xfrm>
            <a:off x="838904" y="2160021"/>
            <a:ext cx="2649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104D8C"/>
                </a:solidFill>
                <a:cs typeface="Times New Roman" panose="02020603050405020304" pitchFamily="18" charset="0"/>
              </a:rPr>
              <a:t>По состоянию на 27.02.2026 года. 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pic>
        <p:nvPicPr>
          <p:cNvPr id="21" name="Рисунок 20" descr="Изображение выглядит как снимок экрана, круг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9913B9-2057-3B5D-40B3-2D301D587C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85" y="1977949"/>
            <a:ext cx="352219" cy="361287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графическая вставка, Графика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11443F1-F9A8-D4DC-2070-F522A4A63A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84" y="2456070"/>
            <a:ext cx="398485" cy="352220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графическая вставка, мультфильм, Графика, круг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3DE784-345F-1A40-65C2-06D501CB9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84" y="2838104"/>
            <a:ext cx="352220" cy="352220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логотип, символ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4EC2BB-29BD-48E1-13FA-69A940343E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90" y="3193495"/>
            <a:ext cx="352220" cy="352220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графическая вставка, мультфильм, Графика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E070313-8CAD-8E9A-B888-282A14B247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40" y="3596407"/>
            <a:ext cx="316395" cy="316395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транспортное средство, Наземный транспорт, колесо, графическая встав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F8D85C-ED38-4FDA-0F39-9851431BA2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34" y="3884534"/>
            <a:ext cx="397782" cy="397782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Графика, Шрифт, логотип,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4E5C055-D021-DEE4-CAED-47BB87195F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90" y="4349298"/>
            <a:ext cx="333762" cy="333762"/>
          </a:xfrm>
          <a:prstGeom prst="rect">
            <a:avLst/>
          </a:prstGeom>
        </p:spPr>
      </p:pic>
      <p:pic>
        <p:nvPicPr>
          <p:cNvPr id="29" name="Рисунок 28" descr="Изображение выглядит как символ, логотип, Графика, зеле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4810C3-8268-EB87-A2BC-96B18A0CE9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765" y="3623300"/>
            <a:ext cx="285991" cy="285991"/>
          </a:xfrm>
          <a:prstGeom prst="rect">
            <a:avLst/>
          </a:prstGeom>
        </p:spPr>
      </p:pic>
      <p:pic>
        <p:nvPicPr>
          <p:cNvPr id="51" name="Рисунок 50" descr="Изображение выглядит как графическая вставка, Мультфильм, Графика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D2B1EA1-F155-E445-9A7A-058AC53293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150" y="4743449"/>
            <a:ext cx="352425" cy="352425"/>
          </a:xfrm>
          <a:prstGeom prst="rect">
            <a:avLst/>
          </a:prstGeom>
        </p:spPr>
      </p:pic>
      <p:pic>
        <p:nvPicPr>
          <p:cNvPr id="53" name="Рисунок 52" descr="Изображение выглядит как Графика, символ, Шрифт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67D24D-54D4-DEC0-BF24-3A2C8F2F9C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625" y="5153024"/>
            <a:ext cx="352425" cy="352425"/>
          </a:xfrm>
          <a:prstGeom prst="rect">
            <a:avLst/>
          </a:prstGeom>
        </p:spPr>
      </p:pic>
      <p:pic>
        <p:nvPicPr>
          <p:cNvPr id="55" name="Рисунок 54" descr="Изображение выглядит как снимок экрана, Графи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3E93471-CCC6-3FFE-68CB-F18F821631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7676" y="5534025"/>
            <a:ext cx="371474" cy="371474"/>
          </a:xfrm>
          <a:prstGeom prst="rect">
            <a:avLst/>
          </a:prstGeom>
        </p:spPr>
      </p:pic>
      <p:pic>
        <p:nvPicPr>
          <p:cNvPr id="57" name="Рисунок 56" descr="Изображение выглядит как мультфильм, графическая вставка, Человеческое лицо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8BBF273-DF7C-87C1-1D97-E3BDEDF0D5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8625" y="5905500"/>
            <a:ext cx="400050" cy="400050"/>
          </a:xfrm>
          <a:prstGeom prst="rect">
            <a:avLst/>
          </a:prstGeom>
        </p:spPr>
      </p:pic>
      <p:pic>
        <p:nvPicPr>
          <p:cNvPr id="59" name="Рисунок 58" descr="Изображение выглядит как символ, круг, Графика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E69E4EF-8D5A-1AAE-1F88-46A46D5E24D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724" y="6362700"/>
            <a:ext cx="333375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00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83E8C-89DC-3BA4-EFE1-F26EA4862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bject 10">
            <a:extLst>
              <a:ext uri="{FF2B5EF4-FFF2-40B4-BE49-F238E27FC236}">
                <a16:creationId xmlns:a16="http://schemas.microsoft.com/office/drawing/2014/main" id="{E87EC437-9F43-E386-E77E-9451D3F57033}"/>
              </a:ext>
            </a:extLst>
          </p:cNvPr>
          <p:cNvSpPr/>
          <p:nvPr/>
        </p:nvSpPr>
        <p:spPr>
          <a:xfrm>
            <a:off x="0" y="302010"/>
            <a:ext cx="5707054" cy="646698"/>
          </a:xfrm>
          <a:custGeom>
            <a:avLst/>
            <a:gdLst>
              <a:gd name="connsiteX0" fmla="*/ 4627076 w 4627077"/>
              <a:gd name="connsiteY0" fmla="*/ 9118 h 920114"/>
              <a:gd name="connsiteX1" fmla="*/ 0 w 4627077"/>
              <a:gd name="connsiteY1" fmla="*/ 0 h 920114"/>
              <a:gd name="connsiteX2" fmla="*/ 1477057 w 4627077"/>
              <a:gd name="connsiteY2" fmla="*/ 920114 h 920114"/>
              <a:gd name="connsiteX3" fmla="*/ 4091720 w 4627077"/>
              <a:gd name="connsiteY3" fmla="*/ 920114 h 920114"/>
              <a:gd name="connsiteX4" fmla="*/ 4627076 w 4627077"/>
              <a:gd name="connsiteY4" fmla="*/ 9118 h 920114"/>
              <a:gd name="connsiteX0" fmla="*/ 4663547 w 4663546"/>
              <a:gd name="connsiteY0" fmla="*/ 9118 h 929232"/>
              <a:gd name="connsiteX1" fmla="*/ 36471 w 4663546"/>
              <a:gd name="connsiteY1" fmla="*/ 0 h 929232"/>
              <a:gd name="connsiteX2" fmla="*/ 0 w 4663546"/>
              <a:gd name="connsiteY2" fmla="*/ 929232 h 929232"/>
              <a:gd name="connsiteX3" fmla="*/ 4128191 w 4663546"/>
              <a:gd name="connsiteY3" fmla="*/ 920114 h 929232"/>
              <a:gd name="connsiteX4" fmla="*/ 4663547 w 4663546"/>
              <a:gd name="connsiteY4" fmla="*/ 9118 h 929232"/>
              <a:gd name="connsiteX0" fmla="*/ 4663547 w 4663547"/>
              <a:gd name="connsiteY0" fmla="*/ 0 h 920114"/>
              <a:gd name="connsiteX1" fmla="*/ 4559 w 4663547"/>
              <a:gd name="connsiteY1" fmla="*/ 0 h 920114"/>
              <a:gd name="connsiteX2" fmla="*/ 0 w 4663547"/>
              <a:gd name="connsiteY2" fmla="*/ 920114 h 920114"/>
              <a:gd name="connsiteX3" fmla="*/ 4128191 w 4663547"/>
              <a:gd name="connsiteY3" fmla="*/ 910996 h 920114"/>
              <a:gd name="connsiteX4" fmla="*/ 4663547 w 4663547"/>
              <a:gd name="connsiteY4" fmla="*/ 0 h 920114"/>
              <a:gd name="connsiteX0" fmla="*/ 6877816 w 6877816"/>
              <a:gd name="connsiteY0" fmla="*/ 0 h 920114"/>
              <a:gd name="connsiteX1" fmla="*/ 0 w 6877816"/>
              <a:gd name="connsiteY1" fmla="*/ 9131 h 920114"/>
              <a:gd name="connsiteX2" fmla="*/ 2214269 w 6877816"/>
              <a:gd name="connsiteY2" fmla="*/ 920114 h 920114"/>
              <a:gd name="connsiteX3" fmla="*/ 6342460 w 6877816"/>
              <a:gd name="connsiteY3" fmla="*/ 910996 h 920114"/>
              <a:gd name="connsiteX4" fmla="*/ 6877816 w 6877816"/>
              <a:gd name="connsiteY4" fmla="*/ 0 h 920114"/>
              <a:gd name="connsiteX0" fmla="*/ 6877847 w 6877847"/>
              <a:gd name="connsiteY0" fmla="*/ 0 h 920114"/>
              <a:gd name="connsiteX1" fmla="*/ 31 w 6877847"/>
              <a:gd name="connsiteY1" fmla="*/ 9131 h 920114"/>
              <a:gd name="connsiteX2" fmla="*/ 50257 w 6877847"/>
              <a:gd name="connsiteY2" fmla="*/ 920114 h 920114"/>
              <a:gd name="connsiteX3" fmla="*/ 6342491 w 6877847"/>
              <a:gd name="connsiteY3" fmla="*/ 910996 h 920114"/>
              <a:gd name="connsiteX4" fmla="*/ 6877847 w 6877847"/>
              <a:gd name="connsiteY4" fmla="*/ 0 h 920114"/>
              <a:gd name="connsiteX0" fmla="*/ 6841390 w 6841390"/>
              <a:gd name="connsiteY0" fmla="*/ 0 h 920114"/>
              <a:gd name="connsiteX1" fmla="*/ 98 w 6841390"/>
              <a:gd name="connsiteY1" fmla="*/ 0 h 920114"/>
              <a:gd name="connsiteX2" fmla="*/ 13800 w 6841390"/>
              <a:gd name="connsiteY2" fmla="*/ 920114 h 920114"/>
              <a:gd name="connsiteX3" fmla="*/ 6306034 w 6841390"/>
              <a:gd name="connsiteY3" fmla="*/ 910996 h 920114"/>
              <a:gd name="connsiteX4" fmla="*/ 6841390 w 6841390"/>
              <a:gd name="connsiteY4" fmla="*/ 0 h 920114"/>
              <a:gd name="connsiteX0" fmla="*/ 6830154 w 6830154"/>
              <a:gd name="connsiteY0" fmla="*/ 0 h 920114"/>
              <a:gd name="connsiteX1" fmla="*/ 276 w 6830154"/>
              <a:gd name="connsiteY1" fmla="*/ 0 h 920114"/>
              <a:gd name="connsiteX2" fmla="*/ 2564 w 6830154"/>
              <a:gd name="connsiteY2" fmla="*/ 920114 h 920114"/>
              <a:gd name="connsiteX3" fmla="*/ 6294798 w 6830154"/>
              <a:gd name="connsiteY3" fmla="*/ 910996 h 920114"/>
              <a:gd name="connsiteX4" fmla="*/ 6830154 w 6830154"/>
              <a:gd name="connsiteY4" fmla="*/ 0 h 920114"/>
              <a:gd name="connsiteX0" fmla="*/ 6836150 w 6836150"/>
              <a:gd name="connsiteY0" fmla="*/ 0 h 917261"/>
              <a:gd name="connsiteX1" fmla="*/ 6272 w 6836150"/>
              <a:gd name="connsiteY1" fmla="*/ 0 h 917261"/>
              <a:gd name="connsiteX2" fmla="*/ 0 w 6836150"/>
              <a:gd name="connsiteY2" fmla="*/ 917261 h 917261"/>
              <a:gd name="connsiteX3" fmla="*/ 6300794 w 6836150"/>
              <a:gd name="connsiteY3" fmla="*/ 910996 h 917261"/>
              <a:gd name="connsiteX4" fmla="*/ 6836150 w 6836150"/>
              <a:gd name="connsiteY4" fmla="*/ 0 h 917261"/>
              <a:gd name="connsiteX0" fmla="*/ 6838714 w 6838714"/>
              <a:gd name="connsiteY0" fmla="*/ 0 h 917261"/>
              <a:gd name="connsiteX1" fmla="*/ 275 w 6838714"/>
              <a:gd name="connsiteY1" fmla="*/ 0 h 917261"/>
              <a:gd name="connsiteX2" fmla="*/ 2564 w 6838714"/>
              <a:gd name="connsiteY2" fmla="*/ 917261 h 917261"/>
              <a:gd name="connsiteX3" fmla="*/ 6303358 w 6838714"/>
              <a:gd name="connsiteY3" fmla="*/ 910996 h 917261"/>
              <a:gd name="connsiteX4" fmla="*/ 6838714 w 6838714"/>
              <a:gd name="connsiteY4" fmla="*/ 0 h 917261"/>
              <a:gd name="connsiteX0" fmla="*/ 6838714 w 6838714"/>
              <a:gd name="connsiteY0" fmla="*/ 0 h 917261"/>
              <a:gd name="connsiteX1" fmla="*/ 275 w 6838714"/>
              <a:gd name="connsiteY1" fmla="*/ 0 h 917261"/>
              <a:gd name="connsiteX2" fmla="*/ 2564 w 6838714"/>
              <a:gd name="connsiteY2" fmla="*/ 917261 h 917261"/>
              <a:gd name="connsiteX3" fmla="*/ 6303358 w 6838714"/>
              <a:gd name="connsiteY3" fmla="*/ 910996 h 917261"/>
              <a:gd name="connsiteX4" fmla="*/ 6838714 w 6838714"/>
              <a:gd name="connsiteY4" fmla="*/ 0 h 91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8714" h="917261">
                <a:moveTo>
                  <a:pt x="6838714" y="0"/>
                </a:moveTo>
                <a:lnTo>
                  <a:pt x="275" y="0"/>
                </a:lnTo>
                <a:cubicBezTo>
                  <a:pt x="-1245" y="306705"/>
                  <a:pt x="4084" y="610556"/>
                  <a:pt x="2564" y="917261"/>
                </a:cubicBezTo>
                <a:lnTo>
                  <a:pt x="6303358" y="910996"/>
                </a:lnTo>
                <a:lnTo>
                  <a:pt x="6838714" y="0"/>
                </a:lnTo>
                <a:close/>
              </a:path>
            </a:pathLst>
          </a:custGeom>
          <a:solidFill>
            <a:srgbClr val="002E5D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7D8F08F7-0C09-3ADB-6692-036B1E54E391}"/>
              </a:ext>
            </a:extLst>
          </p:cNvPr>
          <p:cNvSpPr/>
          <p:nvPr/>
        </p:nvSpPr>
        <p:spPr>
          <a:xfrm>
            <a:off x="123807" y="391299"/>
            <a:ext cx="4934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Реализация планов и проектов 2025 года</a:t>
            </a:r>
          </a:p>
        </p:txBody>
      </p:sp>
      <p:sp>
        <p:nvSpPr>
          <p:cNvPr id="57" name="Freeform 2">
            <a:extLst>
              <a:ext uri="{FF2B5EF4-FFF2-40B4-BE49-F238E27FC236}">
                <a16:creationId xmlns:a16="http://schemas.microsoft.com/office/drawing/2014/main" id="{53A389F2-0D8F-72B0-318E-1A97B53D139B}"/>
              </a:ext>
            </a:extLst>
          </p:cNvPr>
          <p:cNvSpPr/>
          <p:nvPr/>
        </p:nvSpPr>
        <p:spPr>
          <a:xfrm>
            <a:off x="956477" y="1545947"/>
            <a:ext cx="621262" cy="568719"/>
          </a:xfrm>
          <a:custGeom>
            <a:avLst/>
            <a:gdLst/>
            <a:ahLst/>
            <a:cxnLst/>
            <a:rect l="l" t="t" r="r" b="b"/>
            <a:pathLst>
              <a:path w="5846963" h="4114800">
                <a:moveTo>
                  <a:pt x="0" y="0"/>
                </a:moveTo>
                <a:lnTo>
                  <a:pt x="5846962" y="0"/>
                </a:lnTo>
                <a:lnTo>
                  <a:pt x="58469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58" name="Freeform 2">
            <a:extLst>
              <a:ext uri="{FF2B5EF4-FFF2-40B4-BE49-F238E27FC236}">
                <a16:creationId xmlns:a16="http://schemas.microsoft.com/office/drawing/2014/main" id="{920982DB-E68E-C84C-D30E-AD064E5BF76A}"/>
              </a:ext>
            </a:extLst>
          </p:cNvPr>
          <p:cNvSpPr/>
          <p:nvPr/>
        </p:nvSpPr>
        <p:spPr>
          <a:xfrm>
            <a:off x="8246997" y="2488029"/>
            <a:ext cx="845568" cy="666110"/>
          </a:xfrm>
          <a:custGeom>
            <a:avLst/>
            <a:gdLst/>
            <a:ahLst/>
            <a:cxnLst/>
            <a:rect l="l" t="t" r="r" b="b"/>
            <a:pathLst>
              <a:path w="4736460" h="4114800">
                <a:moveTo>
                  <a:pt x="0" y="0"/>
                </a:moveTo>
                <a:lnTo>
                  <a:pt x="4736460" y="0"/>
                </a:lnTo>
                <a:lnTo>
                  <a:pt x="47364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59" name="Freeform 3">
            <a:extLst>
              <a:ext uri="{FF2B5EF4-FFF2-40B4-BE49-F238E27FC236}">
                <a16:creationId xmlns:a16="http://schemas.microsoft.com/office/drawing/2014/main" id="{05A6839B-FD8B-07E3-BFC4-2FE555D3E8E0}"/>
              </a:ext>
            </a:extLst>
          </p:cNvPr>
          <p:cNvSpPr/>
          <p:nvPr/>
        </p:nvSpPr>
        <p:spPr>
          <a:xfrm>
            <a:off x="4253805" y="2050881"/>
            <a:ext cx="717200" cy="646698"/>
          </a:xfrm>
          <a:custGeom>
            <a:avLst/>
            <a:gdLst/>
            <a:ahLst/>
            <a:cxnLst/>
            <a:rect l="l" t="t" r="r" b="b"/>
            <a:pathLst>
              <a:path w="4145894" h="4114800">
                <a:moveTo>
                  <a:pt x="0" y="0"/>
                </a:moveTo>
                <a:lnTo>
                  <a:pt x="4145894" y="0"/>
                </a:lnTo>
                <a:lnTo>
                  <a:pt x="414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63" name="Freeform 2">
            <a:extLst>
              <a:ext uri="{FF2B5EF4-FFF2-40B4-BE49-F238E27FC236}">
                <a16:creationId xmlns:a16="http://schemas.microsoft.com/office/drawing/2014/main" id="{55C142C3-6934-EDA5-6319-F65B74563F3E}"/>
              </a:ext>
            </a:extLst>
          </p:cNvPr>
          <p:cNvSpPr/>
          <p:nvPr/>
        </p:nvSpPr>
        <p:spPr>
          <a:xfrm>
            <a:off x="261960" y="1879176"/>
            <a:ext cx="505331" cy="387982"/>
          </a:xfrm>
          <a:custGeom>
            <a:avLst/>
            <a:gdLst/>
            <a:ahLst/>
            <a:cxnLst/>
            <a:rect l="l" t="t" r="r" b="b"/>
            <a:pathLst>
              <a:path w="5846963" h="4114800">
                <a:moveTo>
                  <a:pt x="0" y="0"/>
                </a:moveTo>
                <a:lnTo>
                  <a:pt x="5846962" y="0"/>
                </a:lnTo>
                <a:lnTo>
                  <a:pt x="58469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65" name="Freeform 2">
            <a:extLst>
              <a:ext uri="{FF2B5EF4-FFF2-40B4-BE49-F238E27FC236}">
                <a16:creationId xmlns:a16="http://schemas.microsoft.com/office/drawing/2014/main" id="{F601C371-DC90-9F70-08E3-5F1E6B7C497D}"/>
              </a:ext>
            </a:extLst>
          </p:cNvPr>
          <p:cNvSpPr/>
          <p:nvPr/>
        </p:nvSpPr>
        <p:spPr>
          <a:xfrm>
            <a:off x="309370" y="3895724"/>
            <a:ext cx="366906" cy="384479"/>
          </a:xfrm>
          <a:custGeom>
            <a:avLst/>
            <a:gdLst/>
            <a:ahLst/>
            <a:cxnLst/>
            <a:rect l="l" t="t" r="r" b="b"/>
            <a:pathLst>
              <a:path w="4736460" h="4114800">
                <a:moveTo>
                  <a:pt x="0" y="0"/>
                </a:moveTo>
                <a:lnTo>
                  <a:pt x="4736460" y="0"/>
                </a:lnTo>
                <a:lnTo>
                  <a:pt x="47364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graphicFrame>
        <p:nvGraphicFramePr>
          <p:cNvPr id="66" name="Объект 8">
            <a:extLst>
              <a:ext uri="{FF2B5EF4-FFF2-40B4-BE49-F238E27FC236}">
                <a16:creationId xmlns:a16="http://schemas.microsoft.com/office/drawing/2014/main" id="{61EAC533-3FF2-8339-616A-D3A5AA382B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026938"/>
              </p:ext>
            </p:extLst>
          </p:nvPr>
        </p:nvGraphicFramePr>
        <p:xfrm>
          <a:off x="171447" y="4787042"/>
          <a:ext cx="8877301" cy="542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67" name="Freeform 2">
            <a:extLst>
              <a:ext uri="{FF2B5EF4-FFF2-40B4-BE49-F238E27FC236}">
                <a16:creationId xmlns:a16="http://schemas.microsoft.com/office/drawing/2014/main" id="{DFE7176B-4C16-4313-6275-8EBE88F37D11}"/>
              </a:ext>
            </a:extLst>
          </p:cNvPr>
          <p:cNvSpPr/>
          <p:nvPr/>
        </p:nvSpPr>
        <p:spPr>
          <a:xfrm>
            <a:off x="3759407" y="2840638"/>
            <a:ext cx="492860" cy="400223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68" name="Freeform 3">
            <a:extLst>
              <a:ext uri="{FF2B5EF4-FFF2-40B4-BE49-F238E27FC236}">
                <a16:creationId xmlns:a16="http://schemas.microsoft.com/office/drawing/2014/main" id="{A0CCB243-4E9D-6813-0DF8-7C8E9B2D2FC7}"/>
              </a:ext>
            </a:extLst>
          </p:cNvPr>
          <p:cNvSpPr/>
          <p:nvPr/>
        </p:nvSpPr>
        <p:spPr>
          <a:xfrm>
            <a:off x="362817" y="4884015"/>
            <a:ext cx="285751" cy="321318"/>
          </a:xfrm>
          <a:custGeom>
            <a:avLst/>
            <a:gdLst/>
            <a:ahLst/>
            <a:cxnLst/>
            <a:rect l="l" t="t" r="r" b="b"/>
            <a:pathLst>
              <a:path w="4214904" h="4114800">
                <a:moveTo>
                  <a:pt x="0" y="0"/>
                </a:moveTo>
                <a:lnTo>
                  <a:pt x="4214904" y="0"/>
                </a:lnTo>
                <a:lnTo>
                  <a:pt x="42149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graphicFrame>
        <p:nvGraphicFramePr>
          <p:cNvPr id="72" name="Объект 8">
            <a:extLst>
              <a:ext uri="{FF2B5EF4-FFF2-40B4-BE49-F238E27FC236}">
                <a16:creationId xmlns:a16="http://schemas.microsoft.com/office/drawing/2014/main" id="{481C1E01-276F-6DCD-9254-F11C4CCC77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8243876"/>
              </p:ext>
            </p:extLst>
          </p:nvPr>
        </p:nvGraphicFramePr>
        <p:xfrm>
          <a:off x="171449" y="4263720"/>
          <a:ext cx="8877301" cy="63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73" name="Объект 8">
            <a:extLst>
              <a:ext uri="{FF2B5EF4-FFF2-40B4-BE49-F238E27FC236}">
                <a16:creationId xmlns:a16="http://schemas.microsoft.com/office/drawing/2014/main" id="{AD7AF67B-06B0-D4DF-5474-6BE9A55DB4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324326"/>
              </p:ext>
            </p:extLst>
          </p:nvPr>
        </p:nvGraphicFramePr>
        <p:xfrm>
          <a:off x="171448" y="3746960"/>
          <a:ext cx="8877301" cy="63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74" name="Объект 8">
            <a:extLst>
              <a:ext uri="{FF2B5EF4-FFF2-40B4-BE49-F238E27FC236}">
                <a16:creationId xmlns:a16="http://schemas.microsoft.com/office/drawing/2014/main" id="{50AFAB9F-3D08-FF42-4BEA-2C22864F8B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0327"/>
              </p:ext>
            </p:extLst>
          </p:nvPr>
        </p:nvGraphicFramePr>
        <p:xfrm>
          <a:off x="171450" y="3243262"/>
          <a:ext cx="8877301" cy="63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aphicFrame>
        <p:nvGraphicFramePr>
          <p:cNvPr id="75" name="Объект 8">
            <a:extLst>
              <a:ext uri="{FF2B5EF4-FFF2-40B4-BE49-F238E27FC236}">
                <a16:creationId xmlns:a16="http://schemas.microsoft.com/office/drawing/2014/main" id="{4A95FF57-0F8B-6839-E116-2CA640AA0C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4627840"/>
              </p:ext>
            </p:extLst>
          </p:nvPr>
        </p:nvGraphicFramePr>
        <p:xfrm>
          <a:off x="180974" y="2729383"/>
          <a:ext cx="8877301" cy="63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  <p:graphicFrame>
        <p:nvGraphicFramePr>
          <p:cNvPr id="76" name="Объект 8">
            <a:extLst>
              <a:ext uri="{FF2B5EF4-FFF2-40B4-BE49-F238E27FC236}">
                <a16:creationId xmlns:a16="http://schemas.microsoft.com/office/drawing/2014/main" id="{D5DFA9BB-825E-4466-2DA2-82E1F29B99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266291"/>
              </p:ext>
            </p:extLst>
          </p:nvPr>
        </p:nvGraphicFramePr>
        <p:xfrm>
          <a:off x="180975" y="2214562"/>
          <a:ext cx="8877301" cy="638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8" r:lo="rId39" r:qs="rId40" r:cs="rId41"/>
          </a:graphicData>
        </a:graphic>
      </p:graphicFrame>
      <p:sp>
        <p:nvSpPr>
          <p:cNvPr id="81" name="TextBox 80">
            <a:extLst>
              <a:ext uri="{FF2B5EF4-FFF2-40B4-BE49-F238E27FC236}">
                <a16:creationId xmlns:a16="http://schemas.microsoft.com/office/drawing/2014/main" id="{1EE48030-62E2-7AD6-4089-C2A41B3E153F}"/>
              </a:ext>
            </a:extLst>
          </p:cNvPr>
          <p:cNvSpPr txBox="1"/>
          <p:nvPr/>
        </p:nvSpPr>
        <p:spPr>
          <a:xfrm>
            <a:off x="391356" y="1059292"/>
            <a:ext cx="698849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Выполнение Программ и планов 2025 года:</a:t>
            </a:r>
          </a:p>
          <a:p>
            <a:pPr marL="342900" indent="-342900" defTabSz="912813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План достижения нулевого травматизма</a:t>
            </a:r>
          </a:p>
          <a:p>
            <a:pPr marL="342900" indent="-342900" defTabSz="912813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План мероприятий по проведению года безопасности  и охраны труда </a:t>
            </a:r>
          </a:p>
          <a:p>
            <a:pPr marL="342900" indent="-342900" defTabSz="912813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Протокольные поручения по результатам совещаний по ОТ и ПБ с Председателем Правления АО «Самрук-Энерго»</a:t>
            </a:r>
          </a:p>
        </p:txBody>
      </p:sp>
      <p:sp>
        <p:nvSpPr>
          <p:cNvPr id="82" name="Freeform 3">
            <a:extLst>
              <a:ext uri="{FF2B5EF4-FFF2-40B4-BE49-F238E27FC236}">
                <a16:creationId xmlns:a16="http://schemas.microsoft.com/office/drawing/2014/main" id="{4B322BAA-B27D-F73C-F467-57DFAF27785E}"/>
              </a:ext>
            </a:extLst>
          </p:cNvPr>
          <p:cNvSpPr/>
          <p:nvPr/>
        </p:nvSpPr>
        <p:spPr>
          <a:xfrm>
            <a:off x="316170" y="2371955"/>
            <a:ext cx="501536" cy="361927"/>
          </a:xfrm>
          <a:custGeom>
            <a:avLst/>
            <a:gdLst/>
            <a:ahLst/>
            <a:cxnLst/>
            <a:rect l="l" t="t" r="r" b="b"/>
            <a:pathLst>
              <a:path w="4145894" h="4114800">
                <a:moveTo>
                  <a:pt x="0" y="0"/>
                </a:moveTo>
                <a:lnTo>
                  <a:pt x="4145894" y="0"/>
                </a:lnTo>
                <a:lnTo>
                  <a:pt x="414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3" name="Freeform 2">
            <a:extLst>
              <a:ext uri="{FF2B5EF4-FFF2-40B4-BE49-F238E27FC236}">
                <a16:creationId xmlns:a16="http://schemas.microsoft.com/office/drawing/2014/main" id="{E2C1D35E-8EDE-741D-85A3-79C5AD8305FD}"/>
              </a:ext>
            </a:extLst>
          </p:cNvPr>
          <p:cNvSpPr/>
          <p:nvPr/>
        </p:nvSpPr>
        <p:spPr>
          <a:xfrm>
            <a:off x="356995" y="2927353"/>
            <a:ext cx="309756" cy="327329"/>
          </a:xfrm>
          <a:custGeom>
            <a:avLst/>
            <a:gdLst/>
            <a:ahLst/>
            <a:cxnLst/>
            <a:rect l="l" t="t" r="r" b="b"/>
            <a:pathLst>
              <a:path w="4736460" h="4114800">
                <a:moveTo>
                  <a:pt x="0" y="0"/>
                </a:moveTo>
                <a:lnTo>
                  <a:pt x="4736460" y="0"/>
                </a:lnTo>
                <a:lnTo>
                  <a:pt x="47364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951009C-0C23-EE27-86BE-F408DB4C7330}"/>
              </a:ext>
            </a:extLst>
          </p:cNvPr>
          <p:cNvSpPr txBox="1"/>
          <p:nvPr/>
        </p:nvSpPr>
        <p:spPr>
          <a:xfrm>
            <a:off x="809625" y="2954773"/>
            <a:ext cx="4381500" cy="247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0078AE"/>
              </a:buClr>
              <a:buSzPct val="90000"/>
            </a:pPr>
            <a:r>
              <a:rPr lang="ru-RU" sz="1400" b="1" dirty="0" err="1">
                <a:solidFill>
                  <a:schemeClr val="bg1"/>
                </a:solidFill>
              </a:rPr>
              <a:t>Видеоинформирование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85" name="Freeform 4">
            <a:extLst>
              <a:ext uri="{FF2B5EF4-FFF2-40B4-BE49-F238E27FC236}">
                <a16:creationId xmlns:a16="http://schemas.microsoft.com/office/drawing/2014/main" id="{39A3AA81-C7E8-171D-57FF-9C75C3DD9A1E}"/>
              </a:ext>
            </a:extLst>
          </p:cNvPr>
          <p:cNvSpPr/>
          <p:nvPr/>
        </p:nvSpPr>
        <p:spPr>
          <a:xfrm>
            <a:off x="308089" y="3424388"/>
            <a:ext cx="368186" cy="285750"/>
          </a:xfrm>
          <a:custGeom>
            <a:avLst/>
            <a:gdLst/>
            <a:ahLst/>
            <a:cxnLst/>
            <a:rect l="l" t="t" r="r" b="b"/>
            <a:pathLst>
              <a:path w="4484796" h="4114800">
                <a:moveTo>
                  <a:pt x="0" y="0"/>
                </a:moveTo>
                <a:lnTo>
                  <a:pt x="4484796" y="0"/>
                </a:lnTo>
                <a:lnTo>
                  <a:pt x="44847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86" name="Freeform 5">
            <a:extLst>
              <a:ext uri="{FF2B5EF4-FFF2-40B4-BE49-F238E27FC236}">
                <a16:creationId xmlns:a16="http://schemas.microsoft.com/office/drawing/2014/main" id="{9A918C6B-872E-EBB6-238A-E3CD98A1605D}"/>
              </a:ext>
            </a:extLst>
          </p:cNvPr>
          <p:cNvSpPr/>
          <p:nvPr/>
        </p:nvSpPr>
        <p:spPr>
          <a:xfrm>
            <a:off x="354865" y="3958649"/>
            <a:ext cx="321410" cy="250324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7" name="Freeform 3">
            <a:extLst>
              <a:ext uri="{FF2B5EF4-FFF2-40B4-BE49-F238E27FC236}">
                <a16:creationId xmlns:a16="http://schemas.microsoft.com/office/drawing/2014/main" id="{C9AB3F06-5C59-5E75-D28B-0101BFD5E532}"/>
              </a:ext>
            </a:extLst>
          </p:cNvPr>
          <p:cNvSpPr/>
          <p:nvPr/>
        </p:nvSpPr>
        <p:spPr>
          <a:xfrm>
            <a:off x="281988" y="4392556"/>
            <a:ext cx="499062" cy="394486"/>
          </a:xfrm>
          <a:custGeom>
            <a:avLst/>
            <a:gdLst/>
            <a:ahLst/>
            <a:cxnLst/>
            <a:rect l="l" t="t" r="r" b="b"/>
            <a:pathLst>
              <a:path w="4214904" h="4114800">
                <a:moveTo>
                  <a:pt x="0" y="0"/>
                </a:moveTo>
                <a:lnTo>
                  <a:pt x="4214904" y="0"/>
                </a:lnTo>
                <a:lnTo>
                  <a:pt x="42149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aphicFrame>
        <p:nvGraphicFramePr>
          <p:cNvPr id="89" name="Таблица 88">
            <a:extLst>
              <a:ext uri="{FF2B5EF4-FFF2-40B4-BE49-F238E27FC236}">
                <a16:creationId xmlns:a16="http://schemas.microsoft.com/office/drawing/2014/main" id="{5B2446DE-CB7A-AF3E-F586-10BAFA3F91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772276"/>
              </p:ext>
            </p:extLst>
          </p:nvPr>
        </p:nvGraphicFramePr>
        <p:xfrm>
          <a:off x="281985" y="5358443"/>
          <a:ext cx="9195389" cy="129612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922154">
                  <a:extLst>
                    <a:ext uri="{9D8B030D-6E8A-4147-A177-3AD203B41FA5}">
                      <a16:colId xmlns:a16="http://schemas.microsoft.com/office/drawing/2014/main" val="450434750"/>
                    </a:ext>
                  </a:extLst>
                </a:gridCol>
                <a:gridCol w="1209290">
                  <a:extLst>
                    <a:ext uri="{9D8B030D-6E8A-4147-A177-3AD203B41FA5}">
                      <a16:colId xmlns:a16="http://schemas.microsoft.com/office/drawing/2014/main" val="984817908"/>
                    </a:ext>
                  </a:extLst>
                </a:gridCol>
                <a:gridCol w="1223374">
                  <a:extLst>
                    <a:ext uri="{9D8B030D-6E8A-4147-A177-3AD203B41FA5}">
                      <a16:colId xmlns:a16="http://schemas.microsoft.com/office/drawing/2014/main" val="242697821"/>
                    </a:ext>
                  </a:extLst>
                </a:gridCol>
                <a:gridCol w="1249044">
                  <a:extLst>
                    <a:ext uri="{9D8B030D-6E8A-4147-A177-3AD203B41FA5}">
                      <a16:colId xmlns:a16="http://schemas.microsoft.com/office/drawing/2014/main" val="3431753360"/>
                    </a:ext>
                  </a:extLst>
                </a:gridCol>
                <a:gridCol w="1591527">
                  <a:extLst>
                    <a:ext uri="{9D8B030D-6E8A-4147-A177-3AD203B41FA5}">
                      <a16:colId xmlns:a16="http://schemas.microsoft.com/office/drawing/2014/main" val="4051708972"/>
                    </a:ext>
                  </a:extLst>
                </a:gridCol>
              </a:tblGrid>
              <a:tr h="7293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Факт 2023 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Факт 2024 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Факт 2025 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2024-2025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Увеличение бюджета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5660807"/>
                  </a:ext>
                </a:extLst>
              </a:tr>
              <a:tr h="555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Затраты по охране труда и промышленной безопасности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112 910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b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189 042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433 155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b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9121850"/>
                  </a:ext>
                </a:extLst>
              </a:tr>
            </a:tbl>
          </a:graphicData>
        </a:graphic>
      </p:graphicFrame>
      <p:graphicFrame>
        <p:nvGraphicFramePr>
          <p:cNvPr id="7" name="Объект 8">
            <a:extLst>
              <a:ext uri="{FF2B5EF4-FFF2-40B4-BE49-F238E27FC236}">
                <a16:creationId xmlns:a16="http://schemas.microsoft.com/office/drawing/2014/main" id="{7929A177-5F11-CD61-87A5-92E5F5BF50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365493"/>
              </p:ext>
            </p:extLst>
          </p:nvPr>
        </p:nvGraphicFramePr>
        <p:xfrm>
          <a:off x="261960" y="1045005"/>
          <a:ext cx="12528000" cy="1139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3557BBA-6EC3-981F-DCA8-6175486870AA}"/>
              </a:ext>
            </a:extLst>
          </p:cNvPr>
          <p:cNvSpPr txBox="1"/>
          <p:nvPr/>
        </p:nvSpPr>
        <p:spPr>
          <a:xfrm>
            <a:off x="308089" y="1037867"/>
            <a:ext cx="69885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Выполнение Программ и планов 2025 года:</a:t>
            </a:r>
          </a:p>
          <a:p>
            <a:pPr marL="342900" indent="-342900" defTabSz="912813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План достижения нулевого травматизма</a:t>
            </a:r>
          </a:p>
          <a:p>
            <a:pPr marL="342900" indent="-342900" defTabSz="912813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План мероприятий по проведению года безопасности  и охраны труда </a:t>
            </a:r>
          </a:p>
          <a:p>
            <a:pPr marL="342900" indent="-342900" defTabSz="912813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Протокольные поручения по результатам совещаний по ОТ и ПБ с Председателем Правления АО «Самрук-Энерго»</a:t>
            </a:r>
          </a:p>
        </p:txBody>
      </p:sp>
    </p:spTree>
    <p:extLst>
      <p:ext uri="{BB962C8B-B14F-4D97-AF65-F5344CB8AC3E}">
        <p14:creationId xmlns:p14="http://schemas.microsoft.com/office/powerpoint/2010/main" val="22838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E686E-8BEC-A3B2-33CB-E810469DC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4BEA8D26-AB53-D2E9-3C22-1FCB9EEFFAD4}"/>
              </a:ext>
            </a:extLst>
          </p:cNvPr>
          <p:cNvSpPr/>
          <p:nvPr/>
        </p:nvSpPr>
        <p:spPr>
          <a:xfrm>
            <a:off x="8260533" y="-317378"/>
            <a:ext cx="3260034" cy="82352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object 10">
            <a:extLst>
              <a:ext uri="{FF2B5EF4-FFF2-40B4-BE49-F238E27FC236}">
                <a16:creationId xmlns:a16="http://schemas.microsoft.com/office/drawing/2014/main" id="{FDDB959F-4C43-9D18-27A1-C71FD4706F7D}"/>
              </a:ext>
            </a:extLst>
          </p:cNvPr>
          <p:cNvSpPr/>
          <p:nvPr/>
        </p:nvSpPr>
        <p:spPr>
          <a:xfrm>
            <a:off x="0" y="302010"/>
            <a:ext cx="5707054" cy="646698"/>
          </a:xfrm>
          <a:custGeom>
            <a:avLst/>
            <a:gdLst>
              <a:gd name="connsiteX0" fmla="*/ 4627076 w 4627077"/>
              <a:gd name="connsiteY0" fmla="*/ 9118 h 920114"/>
              <a:gd name="connsiteX1" fmla="*/ 0 w 4627077"/>
              <a:gd name="connsiteY1" fmla="*/ 0 h 920114"/>
              <a:gd name="connsiteX2" fmla="*/ 1477057 w 4627077"/>
              <a:gd name="connsiteY2" fmla="*/ 920114 h 920114"/>
              <a:gd name="connsiteX3" fmla="*/ 4091720 w 4627077"/>
              <a:gd name="connsiteY3" fmla="*/ 920114 h 920114"/>
              <a:gd name="connsiteX4" fmla="*/ 4627076 w 4627077"/>
              <a:gd name="connsiteY4" fmla="*/ 9118 h 920114"/>
              <a:gd name="connsiteX0" fmla="*/ 4663547 w 4663546"/>
              <a:gd name="connsiteY0" fmla="*/ 9118 h 929232"/>
              <a:gd name="connsiteX1" fmla="*/ 36471 w 4663546"/>
              <a:gd name="connsiteY1" fmla="*/ 0 h 929232"/>
              <a:gd name="connsiteX2" fmla="*/ 0 w 4663546"/>
              <a:gd name="connsiteY2" fmla="*/ 929232 h 929232"/>
              <a:gd name="connsiteX3" fmla="*/ 4128191 w 4663546"/>
              <a:gd name="connsiteY3" fmla="*/ 920114 h 929232"/>
              <a:gd name="connsiteX4" fmla="*/ 4663547 w 4663546"/>
              <a:gd name="connsiteY4" fmla="*/ 9118 h 929232"/>
              <a:gd name="connsiteX0" fmla="*/ 4663547 w 4663547"/>
              <a:gd name="connsiteY0" fmla="*/ 0 h 920114"/>
              <a:gd name="connsiteX1" fmla="*/ 4559 w 4663547"/>
              <a:gd name="connsiteY1" fmla="*/ 0 h 920114"/>
              <a:gd name="connsiteX2" fmla="*/ 0 w 4663547"/>
              <a:gd name="connsiteY2" fmla="*/ 920114 h 920114"/>
              <a:gd name="connsiteX3" fmla="*/ 4128191 w 4663547"/>
              <a:gd name="connsiteY3" fmla="*/ 910996 h 920114"/>
              <a:gd name="connsiteX4" fmla="*/ 4663547 w 4663547"/>
              <a:gd name="connsiteY4" fmla="*/ 0 h 920114"/>
              <a:gd name="connsiteX0" fmla="*/ 6877816 w 6877816"/>
              <a:gd name="connsiteY0" fmla="*/ 0 h 920114"/>
              <a:gd name="connsiteX1" fmla="*/ 0 w 6877816"/>
              <a:gd name="connsiteY1" fmla="*/ 9131 h 920114"/>
              <a:gd name="connsiteX2" fmla="*/ 2214269 w 6877816"/>
              <a:gd name="connsiteY2" fmla="*/ 920114 h 920114"/>
              <a:gd name="connsiteX3" fmla="*/ 6342460 w 6877816"/>
              <a:gd name="connsiteY3" fmla="*/ 910996 h 920114"/>
              <a:gd name="connsiteX4" fmla="*/ 6877816 w 6877816"/>
              <a:gd name="connsiteY4" fmla="*/ 0 h 920114"/>
              <a:gd name="connsiteX0" fmla="*/ 6877847 w 6877847"/>
              <a:gd name="connsiteY0" fmla="*/ 0 h 920114"/>
              <a:gd name="connsiteX1" fmla="*/ 31 w 6877847"/>
              <a:gd name="connsiteY1" fmla="*/ 9131 h 920114"/>
              <a:gd name="connsiteX2" fmla="*/ 50257 w 6877847"/>
              <a:gd name="connsiteY2" fmla="*/ 920114 h 920114"/>
              <a:gd name="connsiteX3" fmla="*/ 6342491 w 6877847"/>
              <a:gd name="connsiteY3" fmla="*/ 910996 h 920114"/>
              <a:gd name="connsiteX4" fmla="*/ 6877847 w 6877847"/>
              <a:gd name="connsiteY4" fmla="*/ 0 h 920114"/>
              <a:gd name="connsiteX0" fmla="*/ 6841390 w 6841390"/>
              <a:gd name="connsiteY0" fmla="*/ 0 h 920114"/>
              <a:gd name="connsiteX1" fmla="*/ 98 w 6841390"/>
              <a:gd name="connsiteY1" fmla="*/ 0 h 920114"/>
              <a:gd name="connsiteX2" fmla="*/ 13800 w 6841390"/>
              <a:gd name="connsiteY2" fmla="*/ 920114 h 920114"/>
              <a:gd name="connsiteX3" fmla="*/ 6306034 w 6841390"/>
              <a:gd name="connsiteY3" fmla="*/ 910996 h 920114"/>
              <a:gd name="connsiteX4" fmla="*/ 6841390 w 6841390"/>
              <a:gd name="connsiteY4" fmla="*/ 0 h 920114"/>
              <a:gd name="connsiteX0" fmla="*/ 6830154 w 6830154"/>
              <a:gd name="connsiteY0" fmla="*/ 0 h 920114"/>
              <a:gd name="connsiteX1" fmla="*/ 276 w 6830154"/>
              <a:gd name="connsiteY1" fmla="*/ 0 h 920114"/>
              <a:gd name="connsiteX2" fmla="*/ 2564 w 6830154"/>
              <a:gd name="connsiteY2" fmla="*/ 920114 h 920114"/>
              <a:gd name="connsiteX3" fmla="*/ 6294798 w 6830154"/>
              <a:gd name="connsiteY3" fmla="*/ 910996 h 920114"/>
              <a:gd name="connsiteX4" fmla="*/ 6830154 w 6830154"/>
              <a:gd name="connsiteY4" fmla="*/ 0 h 920114"/>
              <a:gd name="connsiteX0" fmla="*/ 6836150 w 6836150"/>
              <a:gd name="connsiteY0" fmla="*/ 0 h 917261"/>
              <a:gd name="connsiteX1" fmla="*/ 6272 w 6836150"/>
              <a:gd name="connsiteY1" fmla="*/ 0 h 917261"/>
              <a:gd name="connsiteX2" fmla="*/ 0 w 6836150"/>
              <a:gd name="connsiteY2" fmla="*/ 917261 h 917261"/>
              <a:gd name="connsiteX3" fmla="*/ 6300794 w 6836150"/>
              <a:gd name="connsiteY3" fmla="*/ 910996 h 917261"/>
              <a:gd name="connsiteX4" fmla="*/ 6836150 w 6836150"/>
              <a:gd name="connsiteY4" fmla="*/ 0 h 917261"/>
              <a:gd name="connsiteX0" fmla="*/ 6838714 w 6838714"/>
              <a:gd name="connsiteY0" fmla="*/ 0 h 917261"/>
              <a:gd name="connsiteX1" fmla="*/ 275 w 6838714"/>
              <a:gd name="connsiteY1" fmla="*/ 0 h 917261"/>
              <a:gd name="connsiteX2" fmla="*/ 2564 w 6838714"/>
              <a:gd name="connsiteY2" fmla="*/ 917261 h 917261"/>
              <a:gd name="connsiteX3" fmla="*/ 6303358 w 6838714"/>
              <a:gd name="connsiteY3" fmla="*/ 910996 h 917261"/>
              <a:gd name="connsiteX4" fmla="*/ 6838714 w 6838714"/>
              <a:gd name="connsiteY4" fmla="*/ 0 h 917261"/>
              <a:gd name="connsiteX0" fmla="*/ 6838714 w 6838714"/>
              <a:gd name="connsiteY0" fmla="*/ 0 h 917261"/>
              <a:gd name="connsiteX1" fmla="*/ 275 w 6838714"/>
              <a:gd name="connsiteY1" fmla="*/ 0 h 917261"/>
              <a:gd name="connsiteX2" fmla="*/ 2564 w 6838714"/>
              <a:gd name="connsiteY2" fmla="*/ 917261 h 917261"/>
              <a:gd name="connsiteX3" fmla="*/ 6303358 w 6838714"/>
              <a:gd name="connsiteY3" fmla="*/ 910996 h 917261"/>
              <a:gd name="connsiteX4" fmla="*/ 6838714 w 6838714"/>
              <a:gd name="connsiteY4" fmla="*/ 0 h 917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8714" h="917261">
                <a:moveTo>
                  <a:pt x="6838714" y="0"/>
                </a:moveTo>
                <a:lnTo>
                  <a:pt x="275" y="0"/>
                </a:lnTo>
                <a:cubicBezTo>
                  <a:pt x="-1245" y="306705"/>
                  <a:pt x="4084" y="610556"/>
                  <a:pt x="2564" y="917261"/>
                </a:cubicBezTo>
                <a:lnTo>
                  <a:pt x="6303358" y="910996"/>
                </a:lnTo>
                <a:lnTo>
                  <a:pt x="6838714" y="0"/>
                </a:lnTo>
                <a:close/>
              </a:path>
            </a:pathLst>
          </a:custGeom>
          <a:solidFill>
            <a:srgbClr val="002E5D"/>
          </a:solid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9ADE00C5-3043-5EFD-0EEE-7DB220B1C586}"/>
              </a:ext>
            </a:extLst>
          </p:cNvPr>
          <p:cNvSpPr/>
          <p:nvPr/>
        </p:nvSpPr>
        <p:spPr>
          <a:xfrm>
            <a:off x="123807" y="391299"/>
            <a:ext cx="2427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Проекты 2026 года</a:t>
            </a:r>
          </a:p>
        </p:txBody>
      </p:sp>
      <p:sp>
        <p:nvSpPr>
          <p:cNvPr id="57" name="Freeform 2">
            <a:extLst>
              <a:ext uri="{FF2B5EF4-FFF2-40B4-BE49-F238E27FC236}">
                <a16:creationId xmlns:a16="http://schemas.microsoft.com/office/drawing/2014/main" id="{B5059F9E-7339-DE37-955C-22E6A2030CE5}"/>
              </a:ext>
            </a:extLst>
          </p:cNvPr>
          <p:cNvSpPr/>
          <p:nvPr/>
        </p:nvSpPr>
        <p:spPr>
          <a:xfrm>
            <a:off x="956477" y="1545947"/>
            <a:ext cx="621262" cy="568719"/>
          </a:xfrm>
          <a:custGeom>
            <a:avLst/>
            <a:gdLst/>
            <a:ahLst/>
            <a:cxnLst/>
            <a:rect l="l" t="t" r="r" b="b"/>
            <a:pathLst>
              <a:path w="5846963" h="4114800">
                <a:moveTo>
                  <a:pt x="0" y="0"/>
                </a:moveTo>
                <a:lnTo>
                  <a:pt x="5846962" y="0"/>
                </a:lnTo>
                <a:lnTo>
                  <a:pt x="58469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59" name="Freeform 3">
            <a:extLst>
              <a:ext uri="{FF2B5EF4-FFF2-40B4-BE49-F238E27FC236}">
                <a16:creationId xmlns:a16="http://schemas.microsoft.com/office/drawing/2014/main" id="{FFC1BA90-0357-A905-39DC-6C62CC930FB6}"/>
              </a:ext>
            </a:extLst>
          </p:cNvPr>
          <p:cNvSpPr/>
          <p:nvPr/>
        </p:nvSpPr>
        <p:spPr>
          <a:xfrm>
            <a:off x="4253805" y="2050881"/>
            <a:ext cx="717200" cy="646698"/>
          </a:xfrm>
          <a:custGeom>
            <a:avLst/>
            <a:gdLst/>
            <a:ahLst/>
            <a:cxnLst/>
            <a:rect l="l" t="t" r="r" b="b"/>
            <a:pathLst>
              <a:path w="4145894" h="4114800">
                <a:moveTo>
                  <a:pt x="0" y="0"/>
                </a:moveTo>
                <a:lnTo>
                  <a:pt x="4145894" y="0"/>
                </a:lnTo>
                <a:lnTo>
                  <a:pt x="414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63" name="Freeform 2">
            <a:extLst>
              <a:ext uri="{FF2B5EF4-FFF2-40B4-BE49-F238E27FC236}">
                <a16:creationId xmlns:a16="http://schemas.microsoft.com/office/drawing/2014/main" id="{17CB3CBE-019B-8106-36A9-EB76269F065C}"/>
              </a:ext>
            </a:extLst>
          </p:cNvPr>
          <p:cNvSpPr/>
          <p:nvPr/>
        </p:nvSpPr>
        <p:spPr>
          <a:xfrm>
            <a:off x="261960" y="1879176"/>
            <a:ext cx="505331" cy="387982"/>
          </a:xfrm>
          <a:custGeom>
            <a:avLst/>
            <a:gdLst/>
            <a:ahLst/>
            <a:cxnLst/>
            <a:rect l="l" t="t" r="r" b="b"/>
            <a:pathLst>
              <a:path w="5846963" h="4114800">
                <a:moveTo>
                  <a:pt x="0" y="0"/>
                </a:moveTo>
                <a:lnTo>
                  <a:pt x="5846962" y="0"/>
                </a:lnTo>
                <a:lnTo>
                  <a:pt x="58469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3CE498F4-787D-94ED-CB0B-F4F2844422AC}"/>
              </a:ext>
            </a:extLst>
          </p:cNvPr>
          <p:cNvGrpSpPr/>
          <p:nvPr/>
        </p:nvGrpSpPr>
        <p:grpSpPr>
          <a:xfrm>
            <a:off x="306463" y="1059548"/>
            <a:ext cx="8666087" cy="988327"/>
            <a:chOff x="100507" y="75094"/>
            <a:chExt cx="4873472" cy="471703"/>
          </a:xfrm>
        </p:grpSpPr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DA9AD395-5190-A144-EA09-4A62686BF092}"/>
                </a:ext>
              </a:extLst>
            </p:cNvPr>
            <p:cNvSpPr/>
            <p:nvPr/>
          </p:nvSpPr>
          <p:spPr>
            <a:xfrm>
              <a:off x="100507" y="75094"/>
              <a:ext cx="4873472" cy="471703"/>
            </a:xfrm>
            <a:prstGeom prst="roundRect">
              <a:avLst>
                <a:gd name="adj" fmla="val 10000"/>
              </a:avLst>
            </a:prstGeom>
            <a:solidFill>
              <a:srgbClr val="002060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9" name="Прямоугольник: скругленные углы 4">
              <a:extLst>
                <a:ext uri="{FF2B5EF4-FFF2-40B4-BE49-F238E27FC236}">
                  <a16:creationId xmlns:a16="http://schemas.microsoft.com/office/drawing/2014/main" id="{DFDE3D1C-08A6-142C-5C62-D94CD2935F40}"/>
                </a:ext>
              </a:extLst>
            </p:cNvPr>
            <p:cNvSpPr txBox="1"/>
            <p:nvPr/>
          </p:nvSpPr>
          <p:spPr>
            <a:xfrm>
              <a:off x="114323" y="88910"/>
              <a:ext cx="4845840" cy="4440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22860" rIns="34290" bIns="2286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b="1" kern="1200" dirty="0">
                  <a:solidFill>
                    <a:srgbClr val="FFFFFF"/>
                  </a:solidFill>
                  <a:latin typeface="Arial" panose="020B0604020202020204"/>
                  <a:ea typeface="+mn-ea"/>
                  <a:cs typeface="+mn-cs"/>
                </a:rPr>
                <a:t>      </a:t>
              </a:r>
              <a:endParaRPr lang="ru-RU" sz="1400" b="1" kern="1200" dirty="0">
                <a:solidFill>
                  <a:srgbClr val="FFFFFF"/>
                </a:solidFill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C0CA00E0-3518-E5BA-E939-57212C3A147F}"/>
              </a:ext>
            </a:extLst>
          </p:cNvPr>
          <p:cNvSpPr txBox="1"/>
          <p:nvPr/>
        </p:nvSpPr>
        <p:spPr>
          <a:xfrm>
            <a:off x="438150" y="1059240"/>
            <a:ext cx="84963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bg1"/>
                </a:solidFill>
              </a:rPr>
              <a:t>Планы 2026 года:</a:t>
            </a:r>
          </a:p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</a:rPr>
              <a:t>План достижения нулевого травматизма на 2026 год;</a:t>
            </a:r>
          </a:p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bg1"/>
                </a:solidFill>
              </a:rPr>
              <a:t>Дорожная карта  по охране здоровья по группе компаний АО «Самрук-Энерго» на 2025-2027 годы;</a:t>
            </a:r>
          </a:p>
        </p:txBody>
      </p:sp>
      <p:sp>
        <p:nvSpPr>
          <p:cNvPr id="26" name="Freeform 2">
            <a:extLst>
              <a:ext uri="{FF2B5EF4-FFF2-40B4-BE49-F238E27FC236}">
                <a16:creationId xmlns:a16="http://schemas.microsoft.com/office/drawing/2014/main" id="{4CF86B91-9748-5A12-1A54-31EECB212C61}"/>
              </a:ext>
            </a:extLst>
          </p:cNvPr>
          <p:cNvSpPr/>
          <p:nvPr/>
        </p:nvSpPr>
        <p:spPr>
          <a:xfrm>
            <a:off x="575477" y="3278849"/>
            <a:ext cx="488396" cy="426492"/>
          </a:xfrm>
          <a:custGeom>
            <a:avLst/>
            <a:gdLst/>
            <a:ahLst/>
            <a:cxnLst/>
            <a:rect l="l" t="t" r="r" b="b"/>
            <a:pathLst>
              <a:path w="5846963" h="4114800">
                <a:moveTo>
                  <a:pt x="0" y="0"/>
                </a:moveTo>
                <a:lnTo>
                  <a:pt x="5846962" y="0"/>
                </a:lnTo>
                <a:lnTo>
                  <a:pt x="58469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27" name="Freeform 2">
            <a:extLst>
              <a:ext uri="{FF2B5EF4-FFF2-40B4-BE49-F238E27FC236}">
                <a16:creationId xmlns:a16="http://schemas.microsoft.com/office/drawing/2014/main" id="{7C5F263D-9A80-26C6-8C86-6236FD38C098}"/>
              </a:ext>
            </a:extLst>
          </p:cNvPr>
          <p:cNvSpPr/>
          <p:nvPr/>
        </p:nvSpPr>
        <p:spPr>
          <a:xfrm>
            <a:off x="7789797" y="4435786"/>
            <a:ext cx="664730" cy="499527"/>
          </a:xfrm>
          <a:custGeom>
            <a:avLst/>
            <a:gdLst/>
            <a:ahLst/>
            <a:cxnLst/>
            <a:rect l="l" t="t" r="r" b="b"/>
            <a:pathLst>
              <a:path w="4736460" h="4114800">
                <a:moveTo>
                  <a:pt x="0" y="0"/>
                </a:moveTo>
                <a:lnTo>
                  <a:pt x="4736460" y="0"/>
                </a:lnTo>
                <a:lnTo>
                  <a:pt x="47364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97954054-4C67-A05D-70A2-67C06E7BDE4E}"/>
              </a:ext>
            </a:extLst>
          </p:cNvPr>
          <p:cNvSpPr/>
          <p:nvPr/>
        </p:nvSpPr>
        <p:spPr>
          <a:xfrm>
            <a:off x="3872805" y="3803284"/>
            <a:ext cx="563816" cy="484970"/>
          </a:xfrm>
          <a:custGeom>
            <a:avLst/>
            <a:gdLst/>
            <a:ahLst/>
            <a:cxnLst/>
            <a:rect l="l" t="t" r="r" b="b"/>
            <a:pathLst>
              <a:path w="4145894" h="4114800">
                <a:moveTo>
                  <a:pt x="0" y="0"/>
                </a:moveTo>
                <a:lnTo>
                  <a:pt x="4145894" y="0"/>
                </a:lnTo>
                <a:lnTo>
                  <a:pt x="414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graphicFrame>
        <p:nvGraphicFramePr>
          <p:cNvPr id="29" name="Объект 8">
            <a:extLst>
              <a:ext uri="{FF2B5EF4-FFF2-40B4-BE49-F238E27FC236}">
                <a16:creationId xmlns:a16="http://schemas.microsoft.com/office/drawing/2014/main" id="{16458183-FDEA-30C3-A615-5BAE3B4B6D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119418"/>
              </p:ext>
            </p:extLst>
          </p:nvPr>
        </p:nvGraphicFramePr>
        <p:xfrm>
          <a:off x="123807" y="2714628"/>
          <a:ext cx="8858223" cy="919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0" name="Объект 8">
            <a:extLst>
              <a:ext uri="{FF2B5EF4-FFF2-40B4-BE49-F238E27FC236}">
                <a16:creationId xmlns:a16="http://schemas.microsoft.com/office/drawing/2014/main" id="{8414B5C4-9858-3AA0-3D49-2C0F06B3F7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5188803"/>
              </p:ext>
            </p:extLst>
          </p:nvPr>
        </p:nvGraphicFramePr>
        <p:xfrm>
          <a:off x="140828" y="3549263"/>
          <a:ext cx="8880687" cy="925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31" name="Объект 8">
            <a:extLst>
              <a:ext uri="{FF2B5EF4-FFF2-40B4-BE49-F238E27FC236}">
                <a16:creationId xmlns:a16="http://schemas.microsoft.com/office/drawing/2014/main" id="{EA4B5231-F643-79D6-35F4-95CAACC4C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4265131"/>
              </p:ext>
            </p:extLst>
          </p:nvPr>
        </p:nvGraphicFramePr>
        <p:xfrm>
          <a:off x="171478" y="4403803"/>
          <a:ext cx="8880686" cy="776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33" name="Freeform 3">
            <a:extLst>
              <a:ext uri="{FF2B5EF4-FFF2-40B4-BE49-F238E27FC236}">
                <a16:creationId xmlns:a16="http://schemas.microsoft.com/office/drawing/2014/main" id="{A81B57E9-CA24-469B-ADA2-F3E09E73A721}"/>
              </a:ext>
            </a:extLst>
          </p:cNvPr>
          <p:cNvSpPr/>
          <p:nvPr/>
        </p:nvSpPr>
        <p:spPr>
          <a:xfrm>
            <a:off x="370530" y="3775506"/>
            <a:ext cx="430093" cy="440623"/>
          </a:xfrm>
          <a:custGeom>
            <a:avLst/>
            <a:gdLst/>
            <a:ahLst/>
            <a:cxnLst/>
            <a:rect l="l" t="t" r="r" b="b"/>
            <a:pathLst>
              <a:path w="4145894" h="4114800">
                <a:moveTo>
                  <a:pt x="0" y="0"/>
                </a:moveTo>
                <a:lnTo>
                  <a:pt x="4145894" y="0"/>
                </a:lnTo>
                <a:lnTo>
                  <a:pt x="414589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34" name="Freeform 2">
            <a:extLst>
              <a:ext uri="{FF2B5EF4-FFF2-40B4-BE49-F238E27FC236}">
                <a16:creationId xmlns:a16="http://schemas.microsoft.com/office/drawing/2014/main" id="{FE345B74-C45D-8724-D883-CC8CF75FCC16}"/>
              </a:ext>
            </a:extLst>
          </p:cNvPr>
          <p:cNvSpPr/>
          <p:nvPr/>
        </p:nvSpPr>
        <p:spPr>
          <a:xfrm>
            <a:off x="401804" y="4559881"/>
            <a:ext cx="411798" cy="425056"/>
          </a:xfrm>
          <a:custGeom>
            <a:avLst/>
            <a:gdLst/>
            <a:ahLst/>
            <a:cxnLst/>
            <a:rect l="l" t="t" r="r" b="b"/>
            <a:pathLst>
              <a:path w="4736460" h="4114800">
                <a:moveTo>
                  <a:pt x="0" y="0"/>
                </a:moveTo>
                <a:lnTo>
                  <a:pt x="4736460" y="0"/>
                </a:lnTo>
                <a:lnTo>
                  <a:pt x="47364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graphicFrame>
        <p:nvGraphicFramePr>
          <p:cNvPr id="35" name="Объект 8">
            <a:extLst>
              <a:ext uri="{FF2B5EF4-FFF2-40B4-BE49-F238E27FC236}">
                <a16:creationId xmlns:a16="http://schemas.microsoft.com/office/drawing/2014/main" id="{01748D4D-EB04-4E7B-BF95-BFCE009B34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833658"/>
              </p:ext>
            </p:extLst>
          </p:nvPr>
        </p:nvGraphicFramePr>
        <p:xfrm>
          <a:off x="140828" y="5105005"/>
          <a:ext cx="8905875" cy="807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36" name="Freeform 2">
            <a:extLst>
              <a:ext uri="{FF2B5EF4-FFF2-40B4-BE49-F238E27FC236}">
                <a16:creationId xmlns:a16="http://schemas.microsoft.com/office/drawing/2014/main" id="{EA34546C-0092-F7F8-8C30-9E5564EC984B}"/>
              </a:ext>
            </a:extLst>
          </p:cNvPr>
          <p:cNvSpPr/>
          <p:nvPr/>
        </p:nvSpPr>
        <p:spPr>
          <a:xfrm>
            <a:off x="330407" y="5893477"/>
            <a:ext cx="387454" cy="300134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sp>
        <p:nvSpPr>
          <p:cNvPr id="37" name="Freeform 3">
            <a:extLst>
              <a:ext uri="{FF2B5EF4-FFF2-40B4-BE49-F238E27FC236}">
                <a16:creationId xmlns:a16="http://schemas.microsoft.com/office/drawing/2014/main" id="{BD535437-8C12-6645-057D-377CC1BAE38E}"/>
              </a:ext>
            </a:extLst>
          </p:cNvPr>
          <p:cNvSpPr/>
          <p:nvPr/>
        </p:nvSpPr>
        <p:spPr>
          <a:xfrm>
            <a:off x="494047" y="6494251"/>
            <a:ext cx="324000" cy="256441"/>
          </a:xfrm>
          <a:custGeom>
            <a:avLst/>
            <a:gdLst/>
            <a:ahLst/>
            <a:cxnLst/>
            <a:rect l="l" t="t" r="r" b="b"/>
            <a:pathLst>
              <a:path w="4214904" h="4114800">
                <a:moveTo>
                  <a:pt x="0" y="0"/>
                </a:moveTo>
                <a:lnTo>
                  <a:pt x="4214904" y="0"/>
                </a:lnTo>
                <a:lnTo>
                  <a:pt x="42149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0C182804-7509-2841-A39C-5F11983C9896}"/>
              </a:ext>
            </a:extLst>
          </p:cNvPr>
          <p:cNvGrpSpPr/>
          <p:nvPr/>
        </p:nvGrpSpPr>
        <p:grpSpPr>
          <a:xfrm>
            <a:off x="281870" y="2149361"/>
            <a:ext cx="9052630" cy="593839"/>
            <a:chOff x="115577" y="348198"/>
            <a:chExt cx="4719492" cy="901927"/>
          </a:xfrm>
        </p:grpSpPr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144BCA7E-BEFD-95B1-FDDC-22CC1999CEF4}"/>
                </a:ext>
              </a:extLst>
            </p:cNvPr>
            <p:cNvSpPr/>
            <p:nvPr/>
          </p:nvSpPr>
          <p:spPr>
            <a:xfrm>
              <a:off x="115577" y="348198"/>
              <a:ext cx="3665360" cy="901927"/>
            </a:xfrm>
            <a:prstGeom prst="roundRect">
              <a:avLst>
                <a:gd name="adj" fmla="val 10000"/>
              </a:avLst>
            </a:prstGeom>
            <a:solidFill>
              <a:srgbClr val="002060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Прямоугольник: скругленные углы 4">
              <a:extLst>
                <a:ext uri="{FF2B5EF4-FFF2-40B4-BE49-F238E27FC236}">
                  <a16:creationId xmlns:a16="http://schemas.microsoft.com/office/drawing/2014/main" id="{8F26A1FD-1240-3ED7-F8B0-34A8058E1035}"/>
                </a:ext>
              </a:extLst>
            </p:cNvPr>
            <p:cNvSpPr txBox="1"/>
            <p:nvPr/>
          </p:nvSpPr>
          <p:spPr>
            <a:xfrm>
              <a:off x="141994" y="374615"/>
              <a:ext cx="4693075" cy="84909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22860" rIns="34290" bIns="22860" numCol="1" spcCol="1270" anchor="ctr" anchorCtr="0">
              <a:noAutofit/>
            </a:bodyPr>
            <a:lstStyle/>
            <a:p>
              <a:pPr marL="0" marR="0" lvl="0" indent="0" algn="l" defTabSz="800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2026 - </a:t>
              </a: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Внедрение искусственного интеллекта и цифровизации</a:t>
              </a:r>
              <a:endPara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aphicFrame>
        <p:nvGraphicFramePr>
          <p:cNvPr id="46" name="Объект 8">
            <a:extLst>
              <a:ext uri="{FF2B5EF4-FFF2-40B4-BE49-F238E27FC236}">
                <a16:creationId xmlns:a16="http://schemas.microsoft.com/office/drawing/2014/main" id="{5C790C9C-500D-948B-D869-540DBBF98E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9255828"/>
              </p:ext>
            </p:extLst>
          </p:nvPr>
        </p:nvGraphicFramePr>
        <p:xfrm>
          <a:off x="153422" y="5852454"/>
          <a:ext cx="8880686" cy="87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753C92B9-CC85-B246-0BBF-F670F0DF79A7}"/>
              </a:ext>
            </a:extLst>
          </p:cNvPr>
          <p:cNvSpPr txBox="1"/>
          <p:nvPr/>
        </p:nvSpPr>
        <p:spPr>
          <a:xfrm>
            <a:off x="866775" y="3762375"/>
            <a:ext cx="2181225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0078AE"/>
              </a:buClr>
              <a:buSzPct val="90000"/>
            </a:pPr>
            <a:r>
              <a:rPr lang="ru-RU" sz="1400" b="1" dirty="0">
                <a:solidFill>
                  <a:schemeClr val="bg1"/>
                </a:solidFill>
              </a:rPr>
              <a:t>Электронный </a:t>
            </a:r>
            <a:r>
              <a:rPr lang="en-US" sz="1400" b="1" dirty="0">
                <a:solidFill>
                  <a:schemeClr val="bg1"/>
                </a:solidFill>
              </a:rPr>
              <a:t>HSE </a:t>
            </a:r>
            <a:r>
              <a:rPr lang="kk-KZ" sz="1400" b="1" dirty="0">
                <a:solidFill>
                  <a:schemeClr val="bg1"/>
                </a:solidFill>
              </a:rPr>
              <a:t>паспорт</a:t>
            </a:r>
            <a:endParaRPr lang="ru-RU" sz="1400" b="1" dirty="0" err="1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E57F54-9374-C9C5-75CF-83F9DC886456}"/>
              </a:ext>
            </a:extLst>
          </p:cNvPr>
          <p:cNvSpPr txBox="1"/>
          <p:nvPr/>
        </p:nvSpPr>
        <p:spPr>
          <a:xfrm>
            <a:off x="847725" y="4486275"/>
            <a:ext cx="2247900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0078AE"/>
              </a:buClr>
              <a:buSzPct val="90000"/>
            </a:pPr>
            <a:r>
              <a:rPr lang="ru-RU" sz="1400" b="1" dirty="0">
                <a:solidFill>
                  <a:schemeClr val="bg1"/>
                </a:solidFill>
              </a:rPr>
              <a:t>Маркировка опасных технических устройств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A8883F4-9382-8C0D-D12B-E5F572B6F4ED}"/>
              </a:ext>
            </a:extLst>
          </p:cNvPr>
          <p:cNvSpPr txBox="1"/>
          <p:nvPr/>
        </p:nvSpPr>
        <p:spPr>
          <a:xfrm>
            <a:off x="847725" y="5324475"/>
            <a:ext cx="2247900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0078AE"/>
              </a:buClr>
              <a:buSzPct val="90000"/>
            </a:pPr>
            <a:r>
              <a:rPr lang="ru-RU" sz="1400" b="1" dirty="0">
                <a:solidFill>
                  <a:schemeClr val="bg1"/>
                </a:solidFill>
              </a:rPr>
              <a:t>Чат-бот ИИ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E042A4-AC2E-2A33-1878-E868B3C39D32}"/>
              </a:ext>
            </a:extLst>
          </p:cNvPr>
          <p:cNvSpPr txBox="1"/>
          <p:nvPr/>
        </p:nvSpPr>
        <p:spPr>
          <a:xfrm>
            <a:off x="857250" y="6019800"/>
            <a:ext cx="2247900" cy="400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  <a:buClr>
                <a:srgbClr val="0078AE"/>
              </a:buClr>
              <a:buSzPct val="90000"/>
            </a:pPr>
            <a:r>
              <a:rPr lang="ru-RU" sz="1400" b="1" dirty="0">
                <a:solidFill>
                  <a:schemeClr val="bg1"/>
                </a:solidFill>
              </a:rPr>
              <a:t>Нарядно-допускная система</a:t>
            </a:r>
          </a:p>
        </p:txBody>
      </p:sp>
      <p:pic>
        <p:nvPicPr>
          <p:cNvPr id="52" name="Рисунок 51" descr="Изображение выглядит как символ, графическая вставка, Графи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8EFB40C-9323-A39E-8F77-24E2D81E450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07605" y="2828925"/>
            <a:ext cx="600075" cy="600075"/>
          </a:xfrm>
          <a:prstGeom prst="rect">
            <a:avLst/>
          </a:prstGeom>
        </p:spPr>
      </p:pic>
      <p:pic>
        <p:nvPicPr>
          <p:cNvPr id="60" name="Рисунок 59" descr="Изображение выглядит как графическая вставка, эмотикон, Графика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CFC6FE1-E9C9-CDFD-7A4F-F74978EB649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276749" y="5216793"/>
            <a:ext cx="565516" cy="565516"/>
          </a:xfrm>
          <a:prstGeom prst="rect">
            <a:avLst/>
          </a:prstGeom>
        </p:spPr>
      </p:pic>
      <p:pic>
        <p:nvPicPr>
          <p:cNvPr id="69" name="Рисунок 68" descr="Изображение выглядит как символ, графическая вставка, мультфильм, эмбле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579FB1-E329-39C4-C720-962FD9884538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04800" y="6029325"/>
            <a:ext cx="55245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51910"/>
      </p:ext>
    </p:extLst>
  </p:cSld>
  <p:clrMapOvr>
    <a:masterClrMapping/>
  </p:clrMapOvr>
</p:sld>
</file>

<file path=ppt/theme/theme1.xml><?xml version="1.0" encoding="utf-8"?>
<a:theme xmlns:a="http://schemas.openxmlformats.org/drawingml/2006/main" name="AES we are the energy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9DB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25400">
          <a:noFill/>
          <a:round/>
          <a:headEnd/>
          <a:tailEnd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defRPr b="1" dirty="0">
            <a:solidFill>
              <a:schemeClr val="bg1"/>
            </a:solidFill>
          </a:defRPr>
        </a:defPPr>
      </a:lstStyle>
    </a:spDef>
    <a:lnDef>
      <a:spPr>
        <a:noFill/>
        <a:ln w="25400">
          <a:solidFill>
            <a:schemeClr val="accent2"/>
          </a:solidFill>
          <a:round/>
          <a:headEnd/>
          <a:tailEnd/>
        </a:ln>
        <a:effectLst/>
      </a:spPr>
      <a:bodyPr/>
      <a:lstStyle/>
    </a:lnDef>
    <a:txDef>
      <a:spPr>
        <a:noFill/>
      </a:spPr>
      <a:bodyPr wrap="square" rtlCol="0">
        <a:noAutofit/>
      </a:bodyPr>
      <a:lstStyle>
        <a:defPPr marL="233363" indent="-233363">
          <a:lnSpc>
            <a:spcPct val="90000"/>
          </a:lnSpc>
          <a:buClr>
            <a:srgbClr val="0078AE"/>
          </a:buClr>
          <a:buSzPct val="90000"/>
          <a:buFont typeface="Wingdings" panose="05000000000000000000" pitchFamily="2" charset="2"/>
          <a:buChar char=""/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AES 4/21">
      <a:dk1>
        <a:srgbClr val="000000"/>
      </a:dk1>
      <a:lt1>
        <a:srgbClr val="FFFFFF"/>
      </a:lt1>
      <a:dk2>
        <a:srgbClr val="003F5F"/>
      </a:dk2>
      <a:lt2>
        <a:srgbClr val="FFFFFF"/>
      </a:lt2>
      <a:accent1>
        <a:srgbClr val="4B721D"/>
      </a:accent1>
      <a:accent2>
        <a:srgbClr val="8DC63F"/>
      </a:accent2>
      <a:accent3>
        <a:srgbClr val="0078AE"/>
      </a:accent3>
      <a:accent4>
        <a:srgbClr val="AB540F"/>
      </a:accent4>
      <a:accent5>
        <a:srgbClr val="E68F1B"/>
      </a:accent5>
      <a:accent6>
        <a:srgbClr val="FDB813"/>
      </a:accent6>
      <a:hlink>
        <a:srgbClr val="003F5F"/>
      </a:hlink>
      <a:folHlink>
        <a:srgbClr val="808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41508</TotalTime>
  <Words>426</Words>
  <Application>Microsoft Office PowerPoint</Application>
  <PresentationFormat>Лист A4 (210x297 мм)</PresentationFormat>
  <Paragraphs>88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Arial Narrow</vt:lpstr>
      <vt:lpstr>Calibri</vt:lpstr>
      <vt:lpstr>Times New Roman</vt:lpstr>
      <vt:lpstr>Verdana</vt:lpstr>
      <vt:lpstr>Wingdings</vt:lpstr>
      <vt:lpstr>Wingdings 3</vt:lpstr>
      <vt:lpstr>AES we are the energy</vt:lpstr>
      <vt:lpstr>Охрана труда и техника безопасности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работы  за Октябрь 2020 года</dc:title>
  <dc:creator>Svetlana Turova</dc:creator>
  <cp:lastModifiedBy>Ainagul Nurpalieva</cp:lastModifiedBy>
  <cp:revision>1263</cp:revision>
  <cp:lastPrinted>2026-02-24T11:22:33Z</cp:lastPrinted>
  <dcterms:created xsi:type="dcterms:W3CDTF">2020-11-10T07:39:04Z</dcterms:created>
  <dcterms:modified xsi:type="dcterms:W3CDTF">2026-02-24T11:42:29Z</dcterms:modified>
</cp:coreProperties>
</file>